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16"/>
  </p:notesMasterIdLst>
  <p:handoutMasterIdLst>
    <p:handoutMasterId r:id="rId117"/>
  </p:handoutMasterIdLst>
  <p:sldIdLst>
    <p:sldId id="322" r:id="rId2"/>
    <p:sldId id="321" r:id="rId3"/>
    <p:sldId id="324" r:id="rId4"/>
    <p:sldId id="323" r:id="rId5"/>
    <p:sldId id="325" r:id="rId6"/>
    <p:sldId id="326" r:id="rId7"/>
    <p:sldId id="327" r:id="rId8"/>
    <p:sldId id="328" r:id="rId9"/>
    <p:sldId id="329" r:id="rId10"/>
    <p:sldId id="330" r:id="rId11"/>
    <p:sldId id="331" r:id="rId12"/>
    <p:sldId id="332" r:id="rId13"/>
    <p:sldId id="333" r:id="rId14"/>
    <p:sldId id="334" r:id="rId15"/>
    <p:sldId id="335" r:id="rId16"/>
    <p:sldId id="336" r:id="rId17"/>
    <p:sldId id="337" r:id="rId18"/>
    <p:sldId id="338" r:id="rId19"/>
    <p:sldId id="339" r:id="rId20"/>
    <p:sldId id="340" r:id="rId21"/>
    <p:sldId id="341" r:id="rId22"/>
    <p:sldId id="344" r:id="rId23"/>
    <p:sldId id="345" r:id="rId24"/>
    <p:sldId id="346" r:id="rId25"/>
    <p:sldId id="347" r:id="rId26"/>
    <p:sldId id="348" r:id="rId27"/>
    <p:sldId id="349" r:id="rId28"/>
    <p:sldId id="350" r:id="rId29"/>
    <p:sldId id="351" r:id="rId30"/>
    <p:sldId id="352" r:id="rId31"/>
    <p:sldId id="353" r:id="rId32"/>
    <p:sldId id="354" r:id="rId33"/>
    <p:sldId id="355" r:id="rId34"/>
    <p:sldId id="356" r:id="rId35"/>
    <p:sldId id="357" r:id="rId36"/>
    <p:sldId id="358" r:id="rId37"/>
    <p:sldId id="359" r:id="rId38"/>
    <p:sldId id="360" r:id="rId39"/>
    <p:sldId id="361" r:id="rId40"/>
    <p:sldId id="362" r:id="rId41"/>
    <p:sldId id="363" r:id="rId42"/>
    <p:sldId id="364" r:id="rId43"/>
    <p:sldId id="365" r:id="rId44"/>
    <p:sldId id="366" r:id="rId45"/>
    <p:sldId id="367" r:id="rId46"/>
    <p:sldId id="368" r:id="rId47"/>
    <p:sldId id="369" r:id="rId48"/>
    <p:sldId id="370" r:id="rId49"/>
    <p:sldId id="371" r:id="rId50"/>
    <p:sldId id="372" r:id="rId51"/>
    <p:sldId id="373" r:id="rId52"/>
    <p:sldId id="342" r:id="rId53"/>
    <p:sldId id="374" r:id="rId54"/>
    <p:sldId id="375" r:id="rId55"/>
    <p:sldId id="376" r:id="rId56"/>
    <p:sldId id="377" r:id="rId57"/>
    <p:sldId id="378" r:id="rId58"/>
    <p:sldId id="379" r:id="rId59"/>
    <p:sldId id="380" r:id="rId60"/>
    <p:sldId id="381" r:id="rId61"/>
    <p:sldId id="382" r:id="rId62"/>
    <p:sldId id="383" r:id="rId63"/>
    <p:sldId id="384" r:id="rId64"/>
    <p:sldId id="385" r:id="rId65"/>
    <p:sldId id="386" r:id="rId66"/>
    <p:sldId id="387" r:id="rId67"/>
    <p:sldId id="388" r:id="rId68"/>
    <p:sldId id="389" r:id="rId69"/>
    <p:sldId id="390" r:id="rId70"/>
    <p:sldId id="391" r:id="rId71"/>
    <p:sldId id="392" r:id="rId72"/>
    <p:sldId id="393" r:id="rId73"/>
    <p:sldId id="394" r:id="rId74"/>
    <p:sldId id="395" r:id="rId75"/>
    <p:sldId id="396" r:id="rId76"/>
    <p:sldId id="397" r:id="rId77"/>
    <p:sldId id="398" r:id="rId78"/>
    <p:sldId id="399" r:id="rId79"/>
    <p:sldId id="400" r:id="rId80"/>
    <p:sldId id="401" r:id="rId81"/>
    <p:sldId id="402" r:id="rId82"/>
    <p:sldId id="403" r:id="rId83"/>
    <p:sldId id="404" r:id="rId84"/>
    <p:sldId id="405" r:id="rId85"/>
    <p:sldId id="406" r:id="rId86"/>
    <p:sldId id="407" r:id="rId87"/>
    <p:sldId id="408" r:id="rId88"/>
    <p:sldId id="409" r:id="rId89"/>
    <p:sldId id="410" r:id="rId90"/>
    <p:sldId id="411" r:id="rId91"/>
    <p:sldId id="412" r:id="rId92"/>
    <p:sldId id="343" r:id="rId93"/>
    <p:sldId id="413" r:id="rId94"/>
    <p:sldId id="414" r:id="rId95"/>
    <p:sldId id="415" r:id="rId96"/>
    <p:sldId id="416" r:id="rId97"/>
    <p:sldId id="417" r:id="rId98"/>
    <p:sldId id="418" r:id="rId99"/>
    <p:sldId id="419" r:id="rId100"/>
    <p:sldId id="420" r:id="rId101"/>
    <p:sldId id="421" r:id="rId102"/>
    <p:sldId id="422" r:id="rId103"/>
    <p:sldId id="423" r:id="rId104"/>
    <p:sldId id="424" r:id="rId105"/>
    <p:sldId id="425" r:id="rId106"/>
    <p:sldId id="426" r:id="rId107"/>
    <p:sldId id="427" r:id="rId108"/>
    <p:sldId id="428" r:id="rId109"/>
    <p:sldId id="429" r:id="rId110"/>
    <p:sldId id="430" r:id="rId111"/>
    <p:sldId id="431" r:id="rId112"/>
    <p:sldId id="432" r:id="rId113"/>
    <p:sldId id="296" r:id="rId114"/>
    <p:sldId id="297" r:id="rId115"/>
  </p:sldIdLst>
  <p:sldSz cx="9906000" cy="6858000" type="A4"/>
  <p:notesSz cx="6858000" cy="9144000"/>
  <p:embeddedFontLst>
    <p:embeddedFont>
      <p:font typeface="나눔바른고딕 Light" pitchFamily="50" charset="-127"/>
      <p:regular r:id="rId118"/>
    </p:embeddedFont>
    <p:embeddedFont>
      <p:font typeface="Calibri Light" pitchFamily="34" charset="0"/>
      <p:regular r:id="rId119"/>
      <p:italic r:id="rId120"/>
    </p:embeddedFont>
    <p:embeddedFont>
      <p:font typeface="맑은 고딕" pitchFamily="50" charset="-127"/>
      <p:regular r:id="rId121"/>
      <p:bold r:id="rId122"/>
    </p:embeddedFont>
    <p:embeddedFont>
      <p:font typeface="Microsoft Yi Baiti" pitchFamily="66" charset="0"/>
      <p:regular r:id="rId123"/>
    </p:embeddedFont>
    <p:embeddedFont>
      <p:font typeface="Calibri" pitchFamily="34" charset="0"/>
      <p:regular r:id="rId124"/>
      <p:bold r:id="rId125"/>
      <p:italic r:id="rId126"/>
      <p:boldItalic r:id="rId12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292A6"/>
    <a:srgbClr val="6521AF"/>
    <a:srgbClr val="48C0DC"/>
    <a:srgbClr val="472179"/>
    <a:srgbClr val="B81883"/>
    <a:srgbClr val="194B57"/>
    <a:srgbClr val="3191A7"/>
    <a:srgbClr val="206100"/>
    <a:srgbClr val="727866"/>
    <a:srgbClr val="595E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031" autoAdjust="0"/>
    <p:restoredTop sz="96429" autoAdjust="0"/>
  </p:normalViewPr>
  <p:slideViewPr>
    <p:cSldViewPr>
      <p:cViewPr varScale="1">
        <p:scale>
          <a:sx n="108" d="100"/>
          <a:sy n="108" d="100"/>
        </p:scale>
        <p:origin x="-1656" y="-84"/>
      </p:cViewPr>
      <p:guideLst>
        <p:guide orient="horz" pos="2160"/>
        <p:guide pos="31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85" d="100"/>
          <a:sy n="85" d="100"/>
        </p:scale>
        <p:origin x="-3870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handoutMaster" Target="handoutMasters/handoutMaster1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font" Target="fonts/font6.fntdata"/><Relationship Id="rId128" Type="http://schemas.openxmlformats.org/officeDocument/2006/relationships/presProps" Target="pres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font" Target="fonts/font1.fntdata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font" Target="fonts/font7.fntdata"/><Relationship Id="rId129" Type="http://schemas.openxmlformats.org/officeDocument/2006/relationships/viewProps" Target="view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font" Target="fonts/font2.fntdata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theme" Target="theme/theme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font" Target="fonts/font3.fntdata"/><Relationship Id="rId125" Type="http://schemas.openxmlformats.org/officeDocument/2006/relationships/font" Target="fonts/font8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font" Target="fonts/font9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font" Target="fonts/font4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microsoft.com/office/2015/10/relationships/revisionInfo" Target="revisionInfo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font" Target="fonts/font10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CCFBE2-2B8D-499C-81C9-2CD5B3EB8E93}" type="datetimeFigureOut">
              <a:rPr lang="ko-KR" altLang="en-US" smtClean="0"/>
              <a:pPr/>
              <a:t>2020-04-02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54DD7E-3179-445A-81DB-781C4554AFF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95366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545AC5-813F-4ED1-B011-8EA17CB93331}" type="datetimeFigureOut">
              <a:rPr lang="ko-KR" altLang="en-US" smtClean="0"/>
              <a:pPr/>
              <a:t>2020-04-02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504B90-27FD-422C-8CC6-2AADAD122D0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7072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962626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329495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3075499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842691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2674826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8556097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1163433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681066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7333312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5139072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5775074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9274858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99471871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011667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011667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011667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011667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011667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011667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01166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15677825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011667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0116678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011667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011667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011667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0116678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011667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0116678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0116678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01166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213074664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0116678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0116678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0116678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0116678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0116678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0116678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01166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9722627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5624295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906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2020-04-02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9" name="제목 1"/>
          <p:cNvSpPr>
            <a:spLocks noGrp="1"/>
          </p:cNvSpPr>
          <p:nvPr>
            <p:ph type="ctrTitle" hasCustomPrompt="1"/>
          </p:nvPr>
        </p:nvSpPr>
        <p:spPr>
          <a:xfrm>
            <a:off x="5031009" y="2780928"/>
            <a:ext cx="4758529" cy="2145310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제목을</a:t>
            </a:r>
            <a:r>
              <a:rPr lang="en-US" altLang="ko-KR" dirty="0"/>
              <a:t> </a:t>
            </a:r>
            <a:br>
              <a:rPr lang="en-US" altLang="ko-KR" dirty="0"/>
            </a:br>
            <a:r>
              <a:rPr lang="ko-KR" altLang="en-US" dirty="0"/>
              <a:t>입력하시오</a:t>
            </a:r>
          </a:p>
        </p:txBody>
      </p:sp>
      <p:grpSp>
        <p:nvGrpSpPr>
          <p:cNvPr id="8" name="그룹 7"/>
          <p:cNvGrpSpPr/>
          <p:nvPr userDrawn="1"/>
        </p:nvGrpSpPr>
        <p:grpSpPr>
          <a:xfrm>
            <a:off x="5216259" y="1739868"/>
            <a:ext cx="193918" cy="537004"/>
            <a:chOff x="4815008" y="1484784"/>
            <a:chExt cx="216024" cy="648072"/>
          </a:xfrm>
        </p:grpSpPr>
        <p:sp>
          <p:nvSpPr>
            <p:cNvPr id="10" name="직사각형 9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906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2020-04-02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906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2020-04-02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906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781969" y="116632"/>
            <a:ext cx="7837438" cy="796908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제목 스타일 편집마스터 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2020-04-02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350489" y="1176868"/>
            <a:ext cx="9218740" cy="4861277"/>
          </a:xfrm>
        </p:spPr>
        <p:txBody>
          <a:bodyPr>
            <a:normAutofit/>
          </a:bodyPr>
          <a:lstStyle>
            <a:lvl1pPr algn="l">
              <a:buNone/>
              <a:defRPr sz="1600" i="1" baseline="0">
                <a:solidFill>
                  <a:srgbClr val="3191A7"/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1600" i="1" baseline="0">
                <a:solidFill>
                  <a:srgbClr val="3191A7"/>
                </a:solidFill>
                <a:latin typeface="+mj-lt"/>
                <a:ea typeface="맑은 고딕" pitchFamily="50" charset="-127"/>
              </a:defRPr>
            </a:lvl2pPr>
            <a:lvl3pPr algn="l">
              <a:buNone/>
              <a:defRPr sz="1600" i="1" baseline="0">
                <a:solidFill>
                  <a:srgbClr val="3191A7"/>
                </a:solidFill>
                <a:latin typeface="+mj-lt"/>
                <a:ea typeface="맑은 고딕" pitchFamily="50" charset="-127"/>
              </a:defRPr>
            </a:lvl3pPr>
            <a:lvl4pPr algn="l">
              <a:buNone/>
              <a:defRPr sz="1600" i="1" baseline="0">
                <a:solidFill>
                  <a:srgbClr val="3191A7"/>
                </a:solidFill>
                <a:latin typeface="+mj-lt"/>
                <a:ea typeface="맑은 고딕" pitchFamily="50" charset="-127"/>
              </a:defRPr>
            </a:lvl4pPr>
            <a:lvl5pPr algn="l">
              <a:buNone/>
              <a:defRPr sz="1600" i="1" baseline="0">
                <a:solidFill>
                  <a:srgbClr val="3191A7"/>
                </a:solidFill>
                <a:latin typeface="+mj-lt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906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95300" y="6500835"/>
            <a:ext cx="2311400" cy="220641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2020-04-02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384550" y="6500835"/>
            <a:ext cx="3136900" cy="220641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7099300" y="6500835"/>
            <a:ext cx="2311400" cy="220641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1" name="내용 개체 틀 2"/>
          <p:cNvSpPr>
            <a:spLocks noGrp="1"/>
          </p:cNvSpPr>
          <p:nvPr>
            <p:ph idx="1"/>
          </p:nvPr>
        </p:nvSpPr>
        <p:spPr>
          <a:xfrm>
            <a:off x="350489" y="1176868"/>
            <a:ext cx="9218740" cy="4861277"/>
          </a:xfrm>
        </p:spPr>
        <p:txBody>
          <a:bodyPr>
            <a:normAutofit/>
          </a:bodyPr>
          <a:lstStyle>
            <a:lvl1pPr algn="l">
              <a:buNone/>
              <a:defRPr sz="1600" i="1" baseline="0">
                <a:solidFill>
                  <a:schemeClr val="bg2">
                    <a:lumMod val="25000"/>
                  </a:schemeClr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1600" i="1" baseline="0">
                <a:solidFill>
                  <a:schemeClr val="bg2">
                    <a:lumMod val="25000"/>
                  </a:schemeClr>
                </a:solidFill>
                <a:latin typeface="+mj-lt"/>
                <a:ea typeface="맑은 고딕" pitchFamily="50" charset="-127"/>
              </a:defRPr>
            </a:lvl2pPr>
            <a:lvl3pPr algn="l">
              <a:buNone/>
              <a:defRPr sz="1600" i="1" baseline="0">
                <a:solidFill>
                  <a:schemeClr val="bg2">
                    <a:lumMod val="25000"/>
                  </a:schemeClr>
                </a:solidFill>
                <a:latin typeface="+mj-lt"/>
                <a:ea typeface="맑은 고딕" pitchFamily="50" charset="-127"/>
              </a:defRPr>
            </a:lvl3pPr>
            <a:lvl4pPr algn="l">
              <a:buNone/>
              <a:defRPr sz="1600" i="1" baseline="0">
                <a:solidFill>
                  <a:schemeClr val="bg2">
                    <a:lumMod val="25000"/>
                  </a:schemeClr>
                </a:solidFill>
                <a:latin typeface="+mj-lt"/>
                <a:ea typeface="맑은 고딕" pitchFamily="50" charset="-127"/>
              </a:defRPr>
            </a:lvl4pPr>
            <a:lvl5pPr algn="l">
              <a:buNone/>
              <a:defRPr sz="1600" i="1" baseline="0">
                <a:solidFill>
                  <a:schemeClr val="bg2">
                    <a:lumMod val="25000"/>
                  </a:schemeClr>
                </a:solidFill>
                <a:latin typeface="+mj-lt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774113" y="183820"/>
            <a:ext cx="8781398" cy="724900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906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2020-04-02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제목 1"/>
          <p:cNvSpPr>
            <a:spLocks noGrp="1"/>
          </p:cNvSpPr>
          <p:nvPr>
            <p:ph type="ctrTitle" hasCustomPrompt="1"/>
          </p:nvPr>
        </p:nvSpPr>
        <p:spPr>
          <a:xfrm>
            <a:off x="1364602" y="429938"/>
            <a:ext cx="5959827" cy="2639022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70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제목을 입력하십시오</a:t>
            </a:r>
          </a:p>
        </p:txBody>
      </p:sp>
      <p:grpSp>
        <p:nvGrpSpPr>
          <p:cNvPr id="7" name="그룹 6"/>
          <p:cNvGrpSpPr/>
          <p:nvPr userDrawn="1"/>
        </p:nvGrpSpPr>
        <p:grpSpPr>
          <a:xfrm>
            <a:off x="1520619" y="2918015"/>
            <a:ext cx="156017" cy="432049"/>
            <a:chOff x="4815008" y="1484784"/>
            <a:chExt cx="216024" cy="648072"/>
          </a:xfrm>
        </p:grpSpPr>
        <p:sp>
          <p:nvSpPr>
            <p:cNvPr id="8" name="직사각형 7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aseline="0">
                <a:latin typeface="+mj-lt"/>
                <a:ea typeface="맑은 고딕" pitchFamily="50" charset="-127"/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aseline="0">
                <a:latin typeface="+mj-lt"/>
                <a:ea typeface="맑은 고딕" pitchFamily="50" charset="-127"/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aseline="0">
                <a:solidFill>
                  <a:srgbClr val="6521AF"/>
                </a:solidFill>
                <a:latin typeface="+mj-lt"/>
                <a:ea typeface="맑은 고딕" pitchFamily="50" charset="-127"/>
              </a:endParaRPr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238250" y="1122363"/>
            <a:ext cx="74295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C3D53-FEDF-49EC-8F65-FFFC138B637E}" type="datetimeFigureOut">
              <a:rPr lang="ko-KR" altLang="en-US" smtClean="0"/>
              <a:pPr/>
              <a:t>2020-04-02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8012F-AD90-4D38-8487-7304595DC7D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59565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95300" y="19026"/>
            <a:ext cx="8915400" cy="7969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062021"/>
            <a:ext cx="8915400" cy="5286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95300" y="6429397"/>
            <a:ext cx="23114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2020-04-02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384550" y="6429397"/>
            <a:ext cx="31369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099300" y="6429397"/>
            <a:ext cx="23114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1" r:id="rId3"/>
    <p:sldLayoutId id="2147483656" r:id="rId4"/>
    <p:sldLayoutId id="2147483650" r:id="rId5"/>
    <p:sldLayoutId id="2147483657" r:id="rId6"/>
    <p:sldLayoutId id="2147483658" r:id="rId7"/>
  </p:sldLayoutIdLst>
  <p:txStyles>
    <p:titleStyle>
      <a:lvl1pPr algn="l" defTabSz="914400" rtl="0" eaLnBrk="1" latinLnBrk="1" hangingPunct="1">
        <a:spcBef>
          <a:spcPct val="0"/>
        </a:spcBef>
        <a:buNone/>
        <a:defRPr lang="ko-KR" altLang="en-US" sz="3500" kern="1200">
          <a:solidFill>
            <a:sysClr val="windowText" lastClr="000000"/>
          </a:solidFill>
          <a:latin typeface="맑은 고딕" pitchFamily="50" charset="-127"/>
          <a:ea typeface="맑은 고딕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25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lang="ko-KR" altLang="en-US" sz="18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0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0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3.png"/><Relationship Id="rId4" Type="http://schemas.openxmlformats.org/officeDocument/2006/relationships/image" Target="../media/image80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4.png"/><Relationship Id="rId4" Type="http://schemas.openxmlformats.org/officeDocument/2006/relationships/image" Target="../media/image80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0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0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3.png"/><Relationship Id="rId4" Type="http://schemas.openxmlformats.org/officeDocument/2006/relationships/image" Target="../media/image80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4.png"/><Relationship Id="rId4" Type="http://schemas.openxmlformats.org/officeDocument/2006/relationships/image" Target="../media/image8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0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0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3.png"/><Relationship Id="rId4" Type="http://schemas.openxmlformats.org/officeDocument/2006/relationships/image" Target="../media/image80.png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omntoms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4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28.png"/><Relationship Id="rId7" Type="http://schemas.openxmlformats.org/officeDocument/2006/relationships/image" Target="../media/image4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Relationship Id="rId9" Type="http://schemas.openxmlformats.org/officeDocument/2006/relationships/image" Target="../media/image4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6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5" Type="http://schemas.openxmlformats.org/officeDocument/2006/relationships/image" Target="../media/image59.png"/><Relationship Id="rId4" Type="http://schemas.openxmlformats.org/officeDocument/2006/relationships/image" Target="../media/image6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5" Type="http://schemas.openxmlformats.org/officeDocument/2006/relationships/image" Target="../media/image59.png"/><Relationship Id="rId4" Type="http://schemas.openxmlformats.org/officeDocument/2006/relationships/image" Target="../media/image69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70.png"/><Relationship Id="rId7" Type="http://schemas.openxmlformats.org/officeDocument/2006/relationships/image" Target="../media/image7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5" Type="http://schemas.openxmlformats.org/officeDocument/2006/relationships/image" Target="../media/image59.png"/><Relationship Id="rId4" Type="http://schemas.openxmlformats.org/officeDocument/2006/relationships/image" Target="../media/image71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mailto:abcd@abcd.abc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mailto:abcd@abcd.abc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2.png"/><Relationship Id="rId4" Type="http://schemas.openxmlformats.org/officeDocument/2006/relationships/image" Target="../media/image80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4250922" y="2852936"/>
            <a:ext cx="5033717" cy="2145310"/>
          </a:xfrm>
        </p:spPr>
        <p:txBody>
          <a:bodyPr/>
          <a:lstStyle/>
          <a:p>
            <a:r>
              <a:rPr lang="en-US" altLang="ko-KR" b="1" dirty="0" smtClean="0"/>
              <a:t>e – Zone</a:t>
            </a:r>
            <a:br>
              <a:rPr lang="en-US" altLang="ko-KR" b="1" dirty="0" smtClean="0"/>
            </a:br>
            <a:endParaRPr lang="ko-KR" altLang="en-US" b="1" dirty="0"/>
          </a:p>
        </p:txBody>
      </p:sp>
      <p:sp>
        <p:nvSpPr>
          <p:cNvPr id="31" name="제목 1"/>
          <p:cNvSpPr txBox="1">
            <a:spLocks/>
          </p:cNvSpPr>
          <p:nvPr/>
        </p:nvSpPr>
        <p:spPr>
          <a:xfrm>
            <a:off x="5967113" y="4201322"/>
            <a:ext cx="4056452" cy="79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sz="2500" dirty="0" smtClean="0"/>
              <a:t>지식공유 플랫폼</a:t>
            </a:r>
            <a:endParaRPr lang="en-US" sz="25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3391419" y="5718862"/>
            <a:ext cx="2789963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3683730018"/>
              </p:ext>
            </p:extLst>
          </p:nvPr>
        </p:nvGraphicFramePr>
        <p:xfrm>
          <a:off x="106926" y="115759"/>
          <a:ext cx="3350832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7288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7794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kb_user_m_login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로그인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756360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503757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28338" y="1271965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6914120" y="1289962"/>
          <a:ext cx="2869750" cy="271137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아이디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,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비밀번호를 확인하여 로그인 여부를 정함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.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로그인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성송하면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메인페이지로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이동</a:t>
                      </a:r>
                      <a:r>
                        <a:rPr lang="ko-KR" altLang="en-US" sz="1500" b="0" u="none" strike="noStrike" cap="none" baseline="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실패하면 실패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팝업창이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뜨게 함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.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네이버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카카오로 따로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04" name="Google Shape;204;g7c553259d1_0_81"/>
          <p:cNvSpPr/>
          <p:nvPr/>
        </p:nvSpPr>
        <p:spPr>
          <a:xfrm>
            <a:off x="5685821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4938108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5315914" y="789578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4211626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4589432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3" name="Google Shape;173;g7c553259d1_0_81"/>
          <p:cNvSpPr/>
          <p:nvPr/>
        </p:nvSpPr>
        <p:spPr>
          <a:xfrm>
            <a:off x="572483" y="1668121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8405" y="1586205"/>
            <a:ext cx="2577996" cy="4562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689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2224706841"/>
              </p:ext>
            </p:extLst>
          </p:nvPr>
        </p:nvGraphicFramePr>
        <p:xfrm>
          <a:off x="106926" y="115759"/>
          <a:ext cx="3350831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7288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7794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ht_user_w_qna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사용자 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게시판</a:t>
                      </a:r>
                      <a:endParaRPr lang="ko-KR" altLang="en-US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Q&amp;A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756360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503757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18233305"/>
              </p:ext>
            </p:extLst>
          </p:nvPr>
        </p:nvGraphicFramePr>
        <p:xfrm>
          <a:off x="6914120" y="1289961"/>
          <a:ext cx="2869750" cy="37737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3</a:t>
                      </a:r>
                      <a:endParaRPr sz="1500" dirty="0"/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글 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10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개 단위 페이지 </a:t>
                      </a: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네이션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구현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74303" marR="74303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74303" marR="74303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20" y="1935165"/>
            <a:ext cx="6445085" cy="34496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Google Shape;173;g7c553259d1_0_81"/>
          <p:cNvSpPr/>
          <p:nvPr/>
        </p:nvSpPr>
        <p:spPr>
          <a:xfrm>
            <a:off x="55034" y="4875389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47071" y="4707489"/>
            <a:ext cx="6273800" cy="660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5264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1287375115"/>
              </p:ext>
            </p:extLst>
          </p:nvPr>
        </p:nvGraphicFramePr>
        <p:xfrm>
          <a:off x="106926" y="115759"/>
          <a:ext cx="3350831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7288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7794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ht_user_m_qna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사용자 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게시판</a:t>
                      </a:r>
                      <a:endParaRPr lang="ko-KR" altLang="en-US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Q&amp;A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756360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503757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935710665"/>
              </p:ext>
            </p:extLst>
          </p:nvPr>
        </p:nvGraphicFramePr>
        <p:xfrm>
          <a:off x="6914120" y="1289960"/>
          <a:ext cx="2869750" cy="410445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스피너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텍스트뷰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버튼을 이용한 검색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 기능을 포함한 화면 구현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Malgun Gothic"/>
                          <a:ea typeface="Malgun Gothic"/>
                        </a:rPr>
                        <a:t>리스트뷰를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 이용한 </a:t>
                      </a:r>
                      <a:r>
                        <a:rPr lang="en-US" altLang="ko-KR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FAQ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 목록 표시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74303" marR="74303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74303" marR="74303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8384" y="1220260"/>
            <a:ext cx="2941285" cy="547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2567869" y="1279526"/>
            <a:ext cx="630943" cy="3884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Q&amp;A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Google Shape;173;g7c553259d1_0_81"/>
          <p:cNvSpPr/>
          <p:nvPr/>
        </p:nvSpPr>
        <p:spPr>
          <a:xfrm>
            <a:off x="1107550" y="2487765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458387" y="1769533"/>
            <a:ext cx="2941285" cy="17610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458386" y="3623731"/>
            <a:ext cx="2941285" cy="307340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Google Shape;173;g7c553259d1_0_81"/>
          <p:cNvSpPr/>
          <p:nvPr/>
        </p:nvSpPr>
        <p:spPr>
          <a:xfrm>
            <a:off x="1107550" y="4998131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697696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1357064861"/>
              </p:ext>
            </p:extLst>
          </p:nvPr>
        </p:nvGraphicFramePr>
        <p:xfrm>
          <a:off x="106926" y="115759"/>
          <a:ext cx="3350831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7288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7794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ht_admin_notice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관리자 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–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게시판 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공지사항 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756360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503757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70251116"/>
              </p:ext>
            </p:extLst>
          </p:nvPr>
        </p:nvGraphicFramePr>
        <p:xfrm>
          <a:off x="6914120" y="1289961"/>
          <a:ext cx="2869750" cy="3907961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등록된 공지사항 목록을 테이블 형식으로 표시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글 </a:t>
                      </a:r>
                      <a:r>
                        <a:rPr lang="en-US" altLang="ko-KR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10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개 단위 페이지 </a:t>
                      </a:r>
                      <a:r>
                        <a:rPr lang="ko-KR" altLang="en-US" sz="1500" b="0" i="0" u="none" strike="noStrike" cap="none" noProof="0" dirty="0" err="1" smtClean="0">
                          <a:latin typeface="Malgun Gothic"/>
                          <a:ea typeface="Malgun Gothic"/>
                        </a:rPr>
                        <a:t>네이션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 구현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등록버튼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공지사항 등록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창을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모달로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호출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74303" marR="74303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74303" marR="74303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99" y="1535502"/>
            <a:ext cx="6725146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0731211"/>
              </p:ext>
            </p:extLst>
          </p:nvPr>
        </p:nvGraphicFramePr>
        <p:xfrm>
          <a:off x="1512166" y="2691866"/>
          <a:ext cx="5181264" cy="2769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750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95516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845709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682885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코드</a:t>
                      </a:r>
                      <a:endParaRPr lang="ko-KR" altLang="en-US" sz="10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제목</a:t>
                      </a:r>
                      <a:endParaRPr lang="ko-KR" altLang="en-US" sz="10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작성일</a:t>
                      </a:r>
                      <a:endParaRPr lang="ko-KR" altLang="en-US" sz="10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작성자</a:t>
                      </a:r>
                      <a:endParaRPr lang="ko-KR" altLang="en-US" sz="1000" dirty="0"/>
                    </a:p>
                  </a:txBody>
                  <a:tcPr marL="74295" marR="74295"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1000005</a:t>
                      </a:r>
                      <a:endParaRPr lang="ko-KR" altLang="en-US" sz="10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4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목요일 고객센터 휴무 안내</a:t>
                      </a:r>
                      <a:endParaRPr lang="ko-KR" altLang="en-US" sz="10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2020-03-31</a:t>
                      </a:r>
                      <a:endParaRPr lang="ko-KR" altLang="en-US" sz="10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admin01</a:t>
                      </a:r>
                      <a:endParaRPr lang="ko-KR" altLang="en-US" sz="1000" dirty="0"/>
                    </a:p>
                  </a:txBody>
                  <a:tcPr marL="74295" marR="74295"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1000004</a:t>
                      </a:r>
                      <a:endParaRPr lang="ko-KR" altLang="en-US" sz="1000" dirty="0" smtClean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10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네이버톡톡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1:1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문의가 종료되고 사용에 더욱 편리한 방식으로 변경됩니다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2020-03-30</a:t>
                      </a:r>
                      <a:endParaRPr lang="ko-KR" altLang="en-US" sz="10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admin02</a:t>
                      </a:r>
                      <a:endParaRPr lang="ko-KR" altLang="en-US" sz="1000" dirty="0"/>
                    </a:p>
                  </a:txBody>
                  <a:tcPr marL="74295" marR="74295"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1000003</a:t>
                      </a:r>
                      <a:endParaRPr lang="ko-KR" altLang="en-US" sz="1000" dirty="0" smtClean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CCTV 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설치 및 운영에 대한 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권고안을 확인해주세요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2020-03-17</a:t>
                      </a:r>
                      <a:endParaRPr lang="ko-KR" altLang="en-US" sz="10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admin01</a:t>
                      </a:r>
                      <a:endParaRPr lang="ko-KR" altLang="en-US" sz="1000" dirty="0"/>
                    </a:p>
                  </a:txBody>
                  <a:tcPr marL="74295" marR="74295"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1000002</a:t>
                      </a:r>
                      <a:endParaRPr lang="ko-KR" altLang="en-US" sz="1000" dirty="0" smtClean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조치완료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현재 서비스 내 예약이 불가한 사항이 접수되어 </a:t>
                      </a:r>
                      <a:r>
                        <a:rPr lang="ko-KR" altLang="en-US" sz="10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조치중에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있습니다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2020-03-01</a:t>
                      </a:r>
                      <a:endParaRPr lang="ko-KR" altLang="en-US" sz="10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admin02</a:t>
                      </a:r>
                      <a:endParaRPr lang="ko-KR" altLang="en-US" sz="1000" dirty="0"/>
                    </a:p>
                  </a:txBody>
                  <a:tcPr marL="74295" marR="74295" anchor="ctr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1000001</a:t>
                      </a:r>
                      <a:endParaRPr lang="ko-KR" altLang="en-US" sz="1000" dirty="0" smtClean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종료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 안내 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(1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0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2020-02-19</a:t>
                      </a:r>
                      <a:endParaRPr lang="ko-KR" altLang="en-US" sz="10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 smtClean="0"/>
                        <a:t>adminX</a:t>
                      </a:r>
                      <a:endParaRPr lang="ko-KR" altLang="en-US" sz="1000" dirty="0"/>
                    </a:p>
                  </a:txBody>
                  <a:tcPr marL="74295" marR="74295" anchor="ctr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74295" marR="74295" anchor="ctr"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74295" marR="74295" anchor="ctr"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487" y="5502509"/>
            <a:ext cx="1493639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2751674" y="2150533"/>
            <a:ext cx="2593446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>
                <a:solidFill>
                  <a:schemeClr val="tx1"/>
                </a:solidFill>
              </a:rPr>
              <a:t>공지사항 관리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984875" y="5526704"/>
            <a:ext cx="419629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7" name="Google Shape;173;g7c553259d1_0_81"/>
          <p:cNvSpPr/>
          <p:nvPr/>
        </p:nvSpPr>
        <p:spPr>
          <a:xfrm>
            <a:off x="1076035" y="3812822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368952" y="2573868"/>
            <a:ext cx="5533962" cy="28025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2806701" y="5468641"/>
            <a:ext cx="2153179" cy="6656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5585883" y="5468641"/>
            <a:ext cx="1216361" cy="3987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Google Shape;173;g7c553259d1_0_81"/>
          <p:cNvSpPr/>
          <p:nvPr/>
        </p:nvSpPr>
        <p:spPr>
          <a:xfrm>
            <a:off x="2505730" y="5637752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" name="Google Shape;173;g7c553259d1_0_81"/>
          <p:cNvSpPr/>
          <p:nvPr/>
        </p:nvSpPr>
        <p:spPr>
          <a:xfrm>
            <a:off x="5263424" y="5502508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439970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971143566"/>
              </p:ext>
            </p:extLst>
          </p:nvPr>
        </p:nvGraphicFramePr>
        <p:xfrm>
          <a:off x="106926" y="115759"/>
          <a:ext cx="3350831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7288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7794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ht_admin_notice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관리자 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–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게시판 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공지사항 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756360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503757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806044579"/>
              </p:ext>
            </p:extLst>
          </p:nvPr>
        </p:nvGraphicFramePr>
        <p:xfrm>
          <a:off x="6914120" y="1289960"/>
          <a:ext cx="2869750" cy="49167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 smtClean="0"/>
                        <a:t>4</a:t>
                      </a:r>
                      <a:endParaRPr sz="1500" dirty="0"/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제목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클릭하면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summary, detail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태그 형식으로 공지사항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내용 표시</a:t>
                      </a:r>
                      <a:endParaRPr lang="en-US" altLang="ko-KR" sz="1500" b="0" i="0" u="none" strike="noStrike" cap="none" baseline="0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수정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수정 및 삭제 기능 포함한 화면 호출</a:t>
                      </a:r>
                      <a:endParaRPr lang="en-US" altLang="ko-KR" sz="1500" b="0" i="0" u="none" strike="noStrike" cap="none" baseline="0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삭제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삭제하시겠습니까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?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확인 후 삭제 처리</a:t>
                      </a:r>
                      <a:endParaRPr lang="ko-KR" altLang="en-US" sz="1500" b="0" i="0" u="none" strike="noStrike" cap="none" noProof="0" dirty="0" smtClean="0">
                        <a:latin typeface="Malgun Gothic"/>
                        <a:ea typeface="Malgun Gothic"/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74303" marR="74303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74303" marR="74303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99" y="1535502"/>
            <a:ext cx="6725146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3194587"/>
              </p:ext>
            </p:extLst>
          </p:nvPr>
        </p:nvGraphicFramePr>
        <p:xfrm>
          <a:off x="1497676" y="2573868"/>
          <a:ext cx="5181264" cy="26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750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95516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845709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682885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1000005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4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목요일 고객센터 휴무 안내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marL="74295" marR="74295" anchor="ctr"/>
                </a:tc>
                <a:tc gridSpan="3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marL="74295" marR="74295"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1000004</a:t>
                      </a:r>
                      <a:endParaRPr lang="ko-KR" altLang="en-US" sz="800" dirty="0" smtClean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네이버톡톡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1:1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문의가 종료되고 사용에 더욱 편리한 방식으로 변경됩니다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487" y="5502509"/>
            <a:ext cx="1493639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2751674" y="2150533"/>
            <a:ext cx="2593446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>
                <a:solidFill>
                  <a:schemeClr val="tx1"/>
                </a:solidFill>
              </a:rPr>
              <a:t>공지사항 관리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864488" y="4554874"/>
            <a:ext cx="337604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수</a:t>
            </a:r>
            <a:r>
              <a:rPr lang="ko-KR" altLang="en-US" sz="800" dirty="0">
                <a:solidFill>
                  <a:schemeClr val="tx1"/>
                </a:solidFill>
              </a:rPr>
              <a:t>정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5654674" y="5531491"/>
            <a:ext cx="419629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243367" y="4554873"/>
            <a:ext cx="337604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5" name="Google Shape;173;g7c553259d1_0_81"/>
          <p:cNvSpPr/>
          <p:nvPr/>
        </p:nvSpPr>
        <p:spPr>
          <a:xfrm>
            <a:off x="1069156" y="3728152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362073" y="2489197"/>
            <a:ext cx="5533962" cy="28025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9562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1863831194"/>
              </p:ext>
            </p:extLst>
          </p:nvPr>
        </p:nvGraphicFramePr>
        <p:xfrm>
          <a:off x="106926" y="115759"/>
          <a:ext cx="3350831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7288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7794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ht_admin_notice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관리자 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–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게시판 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공지사항 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756360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503757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971228494"/>
              </p:ext>
            </p:extLst>
          </p:nvPr>
        </p:nvGraphicFramePr>
        <p:xfrm>
          <a:off x="6914120" y="1289960"/>
          <a:ext cx="2869750" cy="49167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 smtClean="0"/>
                        <a:t>5</a:t>
                      </a:r>
                      <a:endParaRPr sz="1500" dirty="0"/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공지사항 상세 내용 호출 및 제목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내용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이미지 수정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 가능한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input text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이용</a:t>
                      </a:r>
                      <a:endParaRPr lang="en-US" altLang="ko-KR" sz="1500" b="0" i="0" u="none" strike="noStrike" cap="none" baseline="0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수정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수정 완료 버튼</a:t>
                      </a:r>
                      <a:endParaRPr lang="en-US" altLang="ko-KR" sz="1500" b="0" i="0" u="none" strike="noStrike" cap="none" baseline="0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삭제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삭제하시겠습니까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?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확인 후 삭제 또는 취소</a:t>
                      </a:r>
                      <a:endParaRPr lang="en-US" altLang="ko-KR" sz="1500" b="0" i="0" u="none" strike="noStrike" cap="none" baseline="0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닫기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호출 된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맑은 고딕"/>
                        </a:rPr>
                        <a:t>모달창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 닫기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74303" marR="74303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74303" marR="74303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99" y="1535502"/>
            <a:ext cx="6725146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9748442"/>
              </p:ext>
            </p:extLst>
          </p:nvPr>
        </p:nvGraphicFramePr>
        <p:xfrm>
          <a:off x="1497676" y="2573868"/>
          <a:ext cx="5181264" cy="26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750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95516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845709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682885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1000005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4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목요일 고객센터 휴무 안내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marL="74295" marR="74295" anchor="ctr"/>
                </a:tc>
                <a:tc gridSpan="3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marL="74295" marR="74295"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1000004</a:t>
                      </a:r>
                      <a:endParaRPr lang="ko-KR" altLang="en-US" sz="800" dirty="0" smtClean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네이버톡톡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1:1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문의가 종료되고 사용에 더욱 편리한 방식으로 변경됩니다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487" y="5502509"/>
            <a:ext cx="1493639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2751674" y="2150533"/>
            <a:ext cx="2593446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>
                <a:solidFill>
                  <a:schemeClr val="tx1"/>
                </a:solidFill>
              </a:rPr>
              <a:t>공지사항 관리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864488" y="4554874"/>
            <a:ext cx="337604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수</a:t>
            </a:r>
            <a:r>
              <a:rPr lang="ko-KR" altLang="en-US" sz="800" dirty="0">
                <a:solidFill>
                  <a:schemeClr val="tx1"/>
                </a:solidFill>
              </a:rPr>
              <a:t>정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5654674" y="5531491"/>
            <a:ext cx="419629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243367" y="4554873"/>
            <a:ext cx="337604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065" y="1906061"/>
            <a:ext cx="4781103" cy="41012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Google Shape;173;g7c553259d1_0_81"/>
          <p:cNvSpPr/>
          <p:nvPr/>
        </p:nvSpPr>
        <p:spPr>
          <a:xfrm>
            <a:off x="1069156" y="3728152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382711" y="1803401"/>
            <a:ext cx="5218898" cy="42671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2136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795603823"/>
              </p:ext>
            </p:extLst>
          </p:nvPr>
        </p:nvGraphicFramePr>
        <p:xfrm>
          <a:off x="106926" y="115759"/>
          <a:ext cx="3350831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7288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7794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ht_admin_notice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관리자 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–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게시판 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공지사항 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756360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503757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594216106"/>
              </p:ext>
            </p:extLst>
          </p:nvPr>
        </p:nvGraphicFramePr>
        <p:xfrm>
          <a:off x="6914120" y="1289960"/>
          <a:ext cx="2869750" cy="42309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6</a:t>
                      </a:r>
                      <a:endParaRPr sz="1500" dirty="0"/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제목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내용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이미지 등록하여 공지사항 등록</a:t>
                      </a:r>
                      <a:endParaRPr lang="en-US" altLang="ko-KR" sz="1500" b="0" i="0" u="none" strike="noStrike" cap="none" baseline="0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등록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등록하기</a:t>
                      </a:r>
                      <a:endParaRPr lang="en-US" altLang="ko-KR" sz="1500" b="0" i="0" u="none" strike="noStrike" cap="none" baseline="0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닫기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호출 된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맑은 고딕"/>
                        </a:rPr>
                        <a:t>모달창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 닫기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74303" marR="74303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74303" marR="74303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99" y="1535502"/>
            <a:ext cx="6725146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7087040"/>
              </p:ext>
            </p:extLst>
          </p:nvPr>
        </p:nvGraphicFramePr>
        <p:xfrm>
          <a:off x="1497676" y="2573868"/>
          <a:ext cx="5181264" cy="26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750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95516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845709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682885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1000005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4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목요일 고객센터 휴무 안내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marL="74295" marR="74295" anchor="ctr"/>
                </a:tc>
                <a:tc gridSpan="3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marL="74295" marR="74295"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1000004</a:t>
                      </a:r>
                      <a:endParaRPr lang="ko-KR" altLang="en-US" sz="800" dirty="0" smtClean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네이버톡톡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1:1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문의가 종료되고 사용에 더욱 편리한 방식으로 변경됩니다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487" y="5502509"/>
            <a:ext cx="1493639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2751674" y="2150533"/>
            <a:ext cx="2593446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>
                <a:solidFill>
                  <a:schemeClr val="tx1"/>
                </a:solidFill>
              </a:rPr>
              <a:t>공지사항 관리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864488" y="4554874"/>
            <a:ext cx="337604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수</a:t>
            </a:r>
            <a:r>
              <a:rPr lang="ko-KR" altLang="en-US" sz="800" dirty="0">
                <a:solidFill>
                  <a:schemeClr val="tx1"/>
                </a:solidFill>
              </a:rPr>
              <a:t>정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5654674" y="5531491"/>
            <a:ext cx="419629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243367" y="4554873"/>
            <a:ext cx="337604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3693" y="2051989"/>
            <a:ext cx="5363170" cy="3752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Google Shape;173;g7c553259d1_0_81"/>
          <p:cNvSpPr/>
          <p:nvPr/>
        </p:nvSpPr>
        <p:spPr>
          <a:xfrm>
            <a:off x="1027879" y="3728152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341435" y="1803401"/>
            <a:ext cx="5419533" cy="42671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0391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3678683439"/>
              </p:ext>
            </p:extLst>
          </p:nvPr>
        </p:nvGraphicFramePr>
        <p:xfrm>
          <a:off x="106926" y="115759"/>
          <a:ext cx="3350831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7288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7794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ht_admin_faq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관리자 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–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게시판 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FAQ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 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756360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503757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2130632030"/>
              </p:ext>
            </p:extLst>
          </p:nvPr>
        </p:nvGraphicFramePr>
        <p:xfrm>
          <a:off x="6914120" y="1289961"/>
          <a:ext cx="2869750" cy="3907961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등록된 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FAQ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목록을 테이블 형식으로 표시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글 </a:t>
                      </a:r>
                      <a:r>
                        <a:rPr lang="en-US" altLang="ko-KR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10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개 단위 페이지 </a:t>
                      </a:r>
                      <a:r>
                        <a:rPr lang="ko-KR" altLang="en-US" sz="1500" b="0" i="0" u="none" strike="noStrike" cap="none" noProof="0" dirty="0" err="1" smtClean="0">
                          <a:latin typeface="Malgun Gothic"/>
                          <a:ea typeface="Malgun Gothic"/>
                        </a:rPr>
                        <a:t>네이션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 구현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등록버튼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FAQ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등록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창을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모달로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호출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74303" marR="74303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74303" marR="74303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99" y="1535502"/>
            <a:ext cx="6725146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9964027"/>
              </p:ext>
            </p:extLst>
          </p:nvPr>
        </p:nvGraphicFramePr>
        <p:xfrm>
          <a:off x="1512166" y="2691866"/>
          <a:ext cx="5181265" cy="26927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846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873654"/>
                <a:gridCol w="249713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72919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522817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코드</a:t>
                      </a:r>
                      <a:endParaRPr lang="ko-KR" altLang="en-US" sz="10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카테고리</a:t>
                      </a:r>
                      <a:endParaRPr lang="ko-KR" altLang="en-US" sz="10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제목</a:t>
                      </a:r>
                      <a:endParaRPr lang="ko-KR" altLang="en-US" sz="10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작성일</a:t>
                      </a:r>
                      <a:endParaRPr lang="ko-KR" altLang="en-US" sz="10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작성자</a:t>
                      </a:r>
                      <a:endParaRPr lang="ko-KR" altLang="en-US" sz="1000" dirty="0"/>
                    </a:p>
                  </a:txBody>
                  <a:tcPr marL="74295" marR="74295"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2000005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예약을 변경 하고 싶어요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2000004</a:t>
                      </a:r>
                      <a:endParaRPr lang="ko-KR" altLang="en-US" sz="800" dirty="0" smtClean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예약 안내 알림을 받지 못했어요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2000003</a:t>
                      </a:r>
                      <a:endParaRPr lang="ko-KR" altLang="en-US" sz="800" dirty="0" smtClean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당일 예약은 불가능한가요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2020-03-17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2000002</a:t>
                      </a:r>
                      <a:endParaRPr lang="ko-KR" altLang="en-US" sz="800" dirty="0" smtClean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이용에 문의가 있어요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2020-03-01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2000001</a:t>
                      </a:r>
                      <a:endParaRPr lang="ko-KR" altLang="en-US" sz="800" dirty="0" smtClean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호스트에게 질문을 하고 싶어요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2020-02-19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adminX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4295" marR="74295" anchor="ctr"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4295" marR="74295" anchor="ctr"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487" y="5502509"/>
            <a:ext cx="1493639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2751674" y="2150533"/>
            <a:ext cx="2593446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 smtClean="0">
                <a:solidFill>
                  <a:schemeClr val="tx1"/>
                </a:solidFill>
              </a:rPr>
              <a:t>FAQ</a:t>
            </a:r>
            <a:r>
              <a:rPr lang="ko-KR" altLang="en-US" sz="1500" dirty="0" smtClean="0">
                <a:solidFill>
                  <a:schemeClr val="tx1"/>
                </a:solidFill>
              </a:rPr>
              <a:t> 관리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984875" y="5526704"/>
            <a:ext cx="419629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3" name="Google Shape;173;g7c553259d1_0_81"/>
          <p:cNvSpPr/>
          <p:nvPr/>
        </p:nvSpPr>
        <p:spPr>
          <a:xfrm>
            <a:off x="1076035" y="3812822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368952" y="2573868"/>
            <a:ext cx="5533962" cy="28025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2806701" y="5468641"/>
            <a:ext cx="2153179" cy="6656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5585883" y="5468641"/>
            <a:ext cx="1216361" cy="3987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Google Shape;173;g7c553259d1_0_81"/>
          <p:cNvSpPr/>
          <p:nvPr/>
        </p:nvSpPr>
        <p:spPr>
          <a:xfrm>
            <a:off x="2505730" y="5637752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" name="Google Shape;173;g7c553259d1_0_81"/>
          <p:cNvSpPr/>
          <p:nvPr/>
        </p:nvSpPr>
        <p:spPr>
          <a:xfrm>
            <a:off x="5263424" y="5502508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454020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952105302"/>
              </p:ext>
            </p:extLst>
          </p:nvPr>
        </p:nvGraphicFramePr>
        <p:xfrm>
          <a:off x="106926" y="115759"/>
          <a:ext cx="3350831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7288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7794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ht_admin_faq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관리자 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–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게시판 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FAQ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 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756360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503757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860400090"/>
              </p:ext>
            </p:extLst>
          </p:nvPr>
        </p:nvGraphicFramePr>
        <p:xfrm>
          <a:off x="6914120" y="1289960"/>
          <a:ext cx="2869750" cy="49167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4</a:t>
                      </a:r>
                      <a:endParaRPr sz="1500" dirty="0"/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제목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클릭하면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summary, detail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태그 형식으로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FAQ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내용 표시</a:t>
                      </a:r>
                      <a:endParaRPr lang="en-US" altLang="ko-KR" sz="1500" b="0" i="0" u="none" strike="noStrike" cap="none" baseline="0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수정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수정 및 삭제 기능 포함한 화면 호출</a:t>
                      </a:r>
                      <a:endParaRPr lang="en-US" altLang="ko-KR" sz="1500" b="0" i="0" u="none" strike="noStrike" cap="none" baseline="0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삭제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삭제하시겠습니까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?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확인 후 삭제 처리</a:t>
                      </a:r>
                      <a:endParaRPr lang="ko-KR" altLang="en-US" sz="1500" b="0" i="0" u="none" strike="noStrike" cap="none" noProof="0" dirty="0" smtClean="0">
                        <a:latin typeface="Malgun Gothic"/>
                        <a:ea typeface="Malgun Gothic"/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74303" marR="74303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74303" marR="74303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99" y="1535502"/>
            <a:ext cx="6725146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8012024"/>
              </p:ext>
            </p:extLst>
          </p:nvPr>
        </p:nvGraphicFramePr>
        <p:xfrm>
          <a:off x="1497676" y="2573868"/>
          <a:ext cx="5181264" cy="26794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040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12246"/>
                <a:gridCol w="286173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43476"/>
                <a:gridCol w="423803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14743"/>
                <a:gridCol w="43486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카테고리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2000005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4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목요일 고객센터 휴무 안내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fontAlgn="ctr"/>
                      <a:endParaRPr lang="ko-KR" altLang="en-US" sz="800" dirty="0"/>
                    </a:p>
                  </a:txBody>
                  <a:tcPr marL="74295" marR="74295" anchor="ctr"/>
                </a:tc>
                <a:tc gridSpan="5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marL="74295" marR="74295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2000004</a:t>
                      </a:r>
                      <a:endParaRPr lang="ko-KR" altLang="en-US" sz="800" dirty="0" smtClean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4295" marR="74295" anchor="ctr"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네이버톡톡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1:1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문의가 종료되고 사용에 더욱 편리한 방식으로 변경됩니다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487" y="5502509"/>
            <a:ext cx="1493639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2751674" y="2150533"/>
            <a:ext cx="2593446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 smtClean="0">
                <a:solidFill>
                  <a:schemeClr val="tx1"/>
                </a:solidFill>
              </a:rPr>
              <a:t>FAQ</a:t>
            </a:r>
            <a:r>
              <a:rPr lang="ko-KR" altLang="en-US" sz="1500" dirty="0" smtClean="0">
                <a:solidFill>
                  <a:schemeClr val="tx1"/>
                </a:solidFill>
              </a:rPr>
              <a:t> 관리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864488" y="4554874"/>
            <a:ext cx="337604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수</a:t>
            </a:r>
            <a:r>
              <a:rPr lang="ko-KR" altLang="en-US" sz="800" dirty="0">
                <a:solidFill>
                  <a:schemeClr val="tx1"/>
                </a:solidFill>
              </a:rPr>
              <a:t>정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5654674" y="5531491"/>
            <a:ext cx="419629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243367" y="4554873"/>
            <a:ext cx="337604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5" name="Google Shape;173;g7c553259d1_0_81"/>
          <p:cNvSpPr/>
          <p:nvPr/>
        </p:nvSpPr>
        <p:spPr>
          <a:xfrm>
            <a:off x="1041638" y="3728152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355194" y="2506133"/>
            <a:ext cx="5419533" cy="2870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1814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1405328403"/>
              </p:ext>
            </p:extLst>
          </p:nvPr>
        </p:nvGraphicFramePr>
        <p:xfrm>
          <a:off x="106926" y="115759"/>
          <a:ext cx="3350831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7288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7794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ht_admin_faq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관리자 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–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게시판 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FAQ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 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756360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503757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2931370130"/>
              </p:ext>
            </p:extLst>
          </p:nvPr>
        </p:nvGraphicFramePr>
        <p:xfrm>
          <a:off x="6914120" y="1289960"/>
          <a:ext cx="2869750" cy="49167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5</a:t>
                      </a:r>
                      <a:endParaRPr sz="1500" dirty="0"/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500" b="0" i="0" u="none" strike="noStrike" cap="none" noProof="0" dirty="0" smtClean="0">
                          <a:latin typeface="+mn-lt"/>
                        </a:rPr>
                        <a:t>FAQ</a:t>
                      </a:r>
                      <a:r>
                        <a:rPr lang="ko-KR" altLang="en-US" sz="1500" b="0" i="0" u="none" strike="noStrike" cap="none" noProof="0" dirty="0" smtClean="0">
                          <a:latin typeface="+mn-lt"/>
                        </a:rPr>
                        <a:t> 상세 내용 호출 및 제목</a:t>
                      </a:r>
                      <a:r>
                        <a:rPr lang="en-US" altLang="ko-KR" sz="1500" b="0" i="0" u="none" strike="noStrike" cap="none" noProof="0" dirty="0" smtClean="0">
                          <a:latin typeface="+mn-lt"/>
                        </a:rPr>
                        <a:t>, </a:t>
                      </a:r>
                      <a:r>
                        <a:rPr lang="ko-KR" altLang="en-US" sz="1500" b="0" i="0" u="none" strike="noStrike" cap="none" noProof="0" dirty="0" smtClean="0">
                          <a:latin typeface="+mn-lt"/>
                        </a:rPr>
                        <a:t>내용</a:t>
                      </a:r>
                      <a:r>
                        <a:rPr lang="en-US" altLang="ko-KR" sz="1500" b="0" i="0" u="none" strike="noStrike" cap="none" noProof="0" dirty="0" smtClean="0">
                          <a:latin typeface="+mn-lt"/>
                        </a:rPr>
                        <a:t>, </a:t>
                      </a:r>
                      <a:r>
                        <a:rPr lang="ko-KR" altLang="en-US" sz="1500" b="0" i="0" u="none" strike="noStrike" cap="none" noProof="0" dirty="0" smtClean="0">
                          <a:latin typeface="+mn-lt"/>
                        </a:rPr>
                        <a:t>이미지 수정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 가능한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input text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이용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수정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수정 완료 버튼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삭제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삭제하시겠습니까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?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확인 후 삭제 또는 취소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닫기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호출 된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+mn-lt"/>
                        </a:rPr>
                        <a:t>모달창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 닫기</a:t>
                      </a:r>
                      <a:endParaRPr lang="ko-KR" altLang="en-US" sz="1500" b="0" i="0" u="none" strike="noStrike" cap="none" noProof="0" dirty="0" smtClean="0">
                        <a:latin typeface="+mn-lt"/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74303" marR="74303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74303" marR="74303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99" y="1535502"/>
            <a:ext cx="6725146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957851"/>
              </p:ext>
            </p:extLst>
          </p:nvPr>
        </p:nvGraphicFramePr>
        <p:xfrm>
          <a:off x="1497676" y="2573868"/>
          <a:ext cx="5181264" cy="26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750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95516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845709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682885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1000005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4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목요일 고객센터 휴무 안내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marL="74295" marR="74295" anchor="ctr"/>
                </a:tc>
                <a:tc gridSpan="3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marL="74295" marR="74295"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1000004</a:t>
                      </a:r>
                      <a:endParaRPr lang="ko-KR" altLang="en-US" sz="800" dirty="0" smtClean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네이버톡톡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1:1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문의가 종료되고 사용에 더욱 편리한 방식으로 변경됩니다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487" y="5502509"/>
            <a:ext cx="1493639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2751674" y="2150533"/>
            <a:ext cx="2593446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>
                <a:solidFill>
                  <a:schemeClr val="tx1"/>
                </a:solidFill>
              </a:rPr>
              <a:t>공지사항 관리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864488" y="4554874"/>
            <a:ext cx="337604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수</a:t>
            </a:r>
            <a:r>
              <a:rPr lang="ko-KR" altLang="en-US" sz="800" dirty="0">
                <a:solidFill>
                  <a:schemeClr val="tx1"/>
                </a:solidFill>
              </a:rPr>
              <a:t>정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5654674" y="5531491"/>
            <a:ext cx="419629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243367" y="4554873"/>
            <a:ext cx="337604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065" y="1906061"/>
            <a:ext cx="4781103" cy="41012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2166937" y="2480733"/>
            <a:ext cx="639763" cy="330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FAQ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888342" y="2963334"/>
            <a:ext cx="567523" cy="2370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FAQ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862538" y="3775656"/>
            <a:ext cx="567523" cy="2370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FAQ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891778" y="4266528"/>
            <a:ext cx="567523" cy="2370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FAQ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19" name="Google Shape;173;g7c553259d1_0_81"/>
          <p:cNvSpPr/>
          <p:nvPr/>
        </p:nvSpPr>
        <p:spPr>
          <a:xfrm>
            <a:off x="1041638" y="3794396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465263" y="1828800"/>
            <a:ext cx="5115708" cy="43563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2766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2223945485"/>
              </p:ext>
            </p:extLst>
          </p:nvPr>
        </p:nvGraphicFramePr>
        <p:xfrm>
          <a:off x="106926" y="115759"/>
          <a:ext cx="3350831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7288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7794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ht_admin_faq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관리자 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–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게시판 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FAQ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 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756360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503757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592521413"/>
              </p:ext>
            </p:extLst>
          </p:nvPr>
        </p:nvGraphicFramePr>
        <p:xfrm>
          <a:off x="6914120" y="1289960"/>
          <a:ext cx="2869750" cy="42309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6</a:t>
                      </a:r>
                      <a:endParaRPr sz="1500" dirty="0"/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+mn-lt"/>
                        </a:rPr>
                        <a:t>제목</a:t>
                      </a:r>
                      <a:r>
                        <a:rPr lang="en-US" altLang="ko-KR" sz="1500" b="0" i="0" u="none" strike="noStrike" cap="none" noProof="0" dirty="0" smtClean="0">
                          <a:latin typeface="+mn-lt"/>
                        </a:rPr>
                        <a:t>,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 내용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,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이미지 등록하여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FAQ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 등록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등록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등록하기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닫기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호출 된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+mn-lt"/>
                        </a:rPr>
                        <a:t>모달창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 닫기</a:t>
                      </a:r>
                      <a:endParaRPr lang="ko-KR" altLang="en-US" sz="1500" b="0" i="0" u="none" strike="noStrike" cap="none" noProof="0" dirty="0" smtClean="0">
                        <a:latin typeface="+mn-lt"/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74303" marR="74303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74303" marR="74303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99" y="1535502"/>
            <a:ext cx="6725146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6059305"/>
              </p:ext>
            </p:extLst>
          </p:nvPr>
        </p:nvGraphicFramePr>
        <p:xfrm>
          <a:off x="1497676" y="2573868"/>
          <a:ext cx="5181264" cy="26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750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95516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845709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682885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1000005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4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목요일 고객센터 휴무 안내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marL="74295" marR="74295" anchor="ctr"/>
                </a:tc>
                <a:tc gridSpan="3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marL="74295" marR="74295"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1000004</a:t>
                      </a:r>
                      <a:endParaRPr lang="ko-KR" altLang="en-US" sz="800" dirty="0" smtClean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네이버톡톡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1:1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문의가 종료되고 사용에 더욱 편리한 방식으로 변경됩니다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487" y="5502509"/>
            <a:ext cx="1493639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2751674" y="2150533"/>
            <a:ext cx="2593446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>
                <a:solidFill>
                  <a:schemeClr val="tx1"/>
                </a:solidFill>
              </a:rPr>
              <a:t>공지사항 관리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864488" y="4554874"/>
            <a:ext cx="337604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수</a:t>
            </a:r>
            <a:r>
              <a:rPr lang="ko-KR" altLang="en-US" sz="800" dirty="0">
                <a:solidFill>
                  <a:schemeClr val="tx1"/>
                </a:solidFill>
              </a:rPr>
              <a:t>정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5654674" y="5531491"/>
            <a:ext cx="419629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243367" y="4554873"/>
            <a:ext cx="337604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3693" y="2051989"/>
            <a:ext cx="5363170" cy="3752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직사각형 14"/>
          <p:cNvSpPr/>
          <p:nvPr/>
        </p:nvSpPr>
        <p:spPr>
          <a:xfrm>
            <a:off x="1891778" y="2767927"/>
            <a:ext cx="791097" cy="2970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FAQ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706043" y="3335193"/>
            <a:ext cx="564085" cy="2208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FAQ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706043" y="3860321"/>
            <a:ext cx="564085" cy="2208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FAQ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18" name="Google Shape;173;g7c553259d1_0_81"/>
          <p:cNvSpPr/>
          <p:nvPr/>
        </p:nvSpPr>
        <p:spPr>
          <a:xfrm>
            <a:off x="918666" y="3794396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279526" y="1921932"/>
            <a:ext cx="5522719" cy="40854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5722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3391419" y="5718862"/>
            <a:ext cx="2789963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3024762797"/>
              </p:ext>
            </p:extLst>
          </p:nvPr>
        </p:nvGraphicFramePr>
        <p:xfrm>
          <a:off x="106926" y="115759"/>
          <a:ext cx="3350832" cy="11887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7288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7794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kb_user_w_semiZoneIntro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세미나존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 정보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756360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503757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28338" y="1271965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2055479454"/>
              </p:ext>
            </p:extLst>
          </p:nvPr>
        </p:nvGraphicFramePr>
        <p:xfrm>
          <a:off x="6914120" y="1289960"/>
          <a:ext cx="2869750" cy="222072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smtClean="0">
                          <a:solidFill>
                            <a:schemeClr val="dk1"/>
                          </a:solidFill>
                        </a:rPr>
                        <a:t>해당 세미나존의 정보를 보이게 함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04" name="Google Shape;204;g7c553259d1_0_81"/>
          <p:cNvSpPr/>
          <p:nvPr/>
        </p:nvSpPr>
        <p:spPr>
          <a:xfrm>
            <a:off x="5685821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4938108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5315914" y="789578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4211626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4589432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752" y="1472066"/>
            <a:ext cx="6106121" cy="4867275"/>
          </a:xfrm>
          <a:prstGeom prst="rect">
            <a:avLst/>
          </a:prstGeom>
        </p:spPr>
      </p:pic>
      <p:sp>
        <p:nvSpPr>
          <p:cNvPr id="173" name="Google Shape;173;g7c553259d1_0_81"/>
          <p:cNvSpPr/>
          <p:nvPr/>
        </p:nvSpPr>
        <p:spPr>
          <a:xfrm>
            <a:off x="463549" y="1668121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523684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2212086019"/>
              </p:ext>
            </p:extLst>
          </p:nvPr>
        </p:nvGraphicFramePr>
        <p:xfrm>
          <a:off x="106926" y="115759"/>
          <a:ext cx="3350831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7288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7794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ht_admin_qna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관리자 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–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게시판 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Q&amp;A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 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756360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503757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632946181"/>
              </p:ext>
            </p:extLst>
          </p:nvPr>
        </p:nvGraphicFramePr>
        <p:xfrm>
          <a:off x="6914120" y="1289960"/>
          <a:ext cx="2869750" cy="387585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등록된 공지사항 목록을 테이블 형식으로 표시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글 </a:t>
                      </a:r>
                      <a:r>
                        <a:rPr lang="en-US" altLang="ko-KR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10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개 단위 페이지 </a:t>
                      </a:r>
                      <a:r>
                        <a:rPr lang="ko-KR" altLang="en-US" sz="1500" b="0" i="0" u="none" strike="noStrike" cap="none" noProof="0" dirty="0" err="1" smtClean="0">
                          <a:latin typeface="Malgun Gothic"/>
                          <a:ea typeface="Malgun Gothic"/>
                        </a:rPr>
                        <a:t>네이션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 구현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74303" marR="74303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74303" marR="74303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99" y="1535502"/>
            <a:ext cx="6725146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0672305"/>
              </p:ext>
            </p:extLst>
          </p:nvPr>
        </p:nvGraphicFramePr>
        <p:xfrm>
          <a:off x="1512166" y="2691866"/>
          <a:ext cx="5181264" cy="26318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910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12246"/>
                <a:gridCol w="264268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745368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601862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카테고리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3000005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네이버페이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포인트로 결제했는데 현금영수증을 발급받을 수 있나요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3000004</a:t>
                      </a:r>
                      <a:endParaRPr lang="ko-KR" altLang="en-US" sz="800" dirty="0" smtClean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예약 안내 알림을 받지 못했어요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3000003</a:t>
                      </a:r>
                      <a:endParaRPr lang="ko-KR" altLang="en-US" sz="800" dirty="0" smtClean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당일 예약은 불가능한가요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2020-03-17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3000002</a:t>
                      </a:r>
                      <a:endParaRPr lang="ko-KR" altLang="en-US" sz="800" dirty="0" smtClean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이용에 문의가 있어요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2020-03-01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3000001</a:t>
                      </a:r>
                      <a:endParaRPr lang="ko-KR" altLang="en-US" sz="800" dirty="0" smtClean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호스트에게 질문을 하고 싶어요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2020-02-19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adminX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4295" marR="74295" anchor="ctr"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4295" marR="74295" anchor="ctr"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487" y="5502509"/>
            <a:ext cx="1493639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2751674" y="2150533"/>
            <a:ext cx="2593446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 smtClean="0">
                <a:solidFill>
                  <a:schemeClr val="tx1"/>
                </a:solidFill>
              </a:rPr>
              <a:t>Q&amp;A</a:t>
            </a:r>
            <a:r>
              <a:rPr lang="ko-KR" altLang="en-US" sz="1500" dirty="0" smtClean="0">
                <a:solidFill>
                  <a:schemeClr val="tx1"/>
                </a:solidFill>
              </a:rPr>
              <a:t> 관리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984875" y="5526704"/>
            <a:ext cx="419629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3" name="Google Shape;173;g7c553259d1_0_81"/>
          <p:cNvSpPr/>
          <p:nvPr/>
        </p:nvSpPr>
        <p:spPr>
          <a:xfrm>
            <a:off x="1076035" y="3812822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368952" y="2573868"/>
            <a:ext cx="5533962" cy="28025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2806701" y="5468641"/>
            <a:ext cx="2153179" cy="6656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Google Shape;173;g7c553259d1_0_81"/>
          <p:cNvSpPr/>
          <p:nvPr/>
        </p:nvSpPr>
        <p:spPr>
          <a:xfrm>
            <a:off x="2505730" y="5637752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895445" y="5502508"/>
            <a:ext cx="598488" cy="3471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5336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1730639199"/>
              </p:ext>
            </p:extLst>
          </p:nvPr>
        </p:nvGraphicFramePr>
        <p:xfrm>
          <a:off x="106926" y="115759"/>
          <a:ext cx="3350831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7288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7794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ht_admin_qna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관리자 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–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게시판 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Q&amp;A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 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756360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503757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988750105"/>
              </p:ext>
            </p:extLst>
          </p:nvPr>
        </p:nvGraphicFramePr>
        <p:xfrm>
          <a:off x="6914120" y="1289960"/>
          <a:ext cx="2869750" cy="51453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3</a:t>
                      </a:r>
                      <a:endParaRPr sz="1500" dirty="0"/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제목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클릭하면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summary, detail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태그 형식으로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Q&amp;A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내용 표시</a:t>
                      </a:r>
                      <a:endParaRPr lang="en-US" altLang="ko-KR" sz="1500" b="0" i="0" u="none" strike="noStrike" cap="none" baseline="0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답변하기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답변 등록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,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수정 및 삭제 기능 포함한 화면 호출</a:t>
                      </a:r>
                      <a:endParaRPr lang="en-US" altLang="ko-KR" sz="1500" b="0" i="0" u="none" strike="noStrike" cap="none" baseline="0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삭제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삭제하시겠습니까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?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확인 후 삭제 처리</a:t>
                      </a:r>
                      <a:endParaRPr lang="ko-KR" altLang="en-US" sz="1500" b="0" i="0" u="none" strike="noStrike" cap="none" noProof="0" dirty="0" smtClean="0">
                        <a:latin typeface="Malgun Gothic"/>
                        <a:ea typeface="Malgun Gothic"/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74303" marR="74303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74303" marR="74303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7" name="Google Shape;173;g7c553259d1_0_81"/>
          <p:cNvSpPr/>
          <p:nvPr/>
        </p:nvSpPr>
        <p:spPr>
          <a:xfrm>
            <a:off x="3922306" y="710219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99" y="1535502"/>
            <a:ext cx="6725146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961309"/>
              </p:ext>
            </p:extLst>
          </p:nvPr>
        </p:nvGraphicFramePr>
        <p:xfrm>
          <a:off x="1497676" y="2573868"/>
          <a:ext cx="5181263" cy="26794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791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26004"/>
                <a:gridCol w="269011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745368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601862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smtClean="0"/>
                        <a:t>카테고리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3000005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네이버페이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포인트로 결제했는데 현금영수증을 발급받을 수 있나요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marL="74295" marR="74295" anchor="ctr"/>
                </a:tc>
                <a:tc gridSpan="3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marL="74295" marR="74295"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3000004</a:t>
                      </a:r>
                      <a:endParaRPr lang="ko-KR" altLang="en-US" sz="800" dirty="0" smtClean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네이버톡톡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1:1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문의가 종료되고 사용에 더욱 편리한 방식으로 변경됩니다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487" y="5502509"/>
            <a:ext cx="1493639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2751674" y="2150533"/>
            <a:ext cx="2593446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 smtClean="0">
                <a:solidFill>
                  <a:schemeClr val="tx1"/>
                </a:solidFill>
              </a:rPr>
              <a:t>Q&amp;A</a:t>
            </a:r>
            <a:r>
              <a:rPr lang="ko-KR" altLang="en-US" sz="1500" dirty="0" smtClean="0">
                <a:solidFill>
                  <a:schemeClr val="tx1"/>
                </a:solidFill>
              </a:rPr>
              <a:t> 관리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654674" y="4554874"/>
            <a:ext cx="547419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답변하기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243367" y="4554873"/>
            <a:ext cx="337604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5" name="Google Shape;173;g7c553259d1_0_81"/>
          <p:cNvSpPr/>
          <p:nvPr/>
        </p:nvSpPr>
        <p:spPr>
          <a:xfrm>
            <a:off x="918666" y="3794396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279526" y="2489201"/>
            <a:ext cx="5522719" cy="286173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5093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3826684860"/>
              </p:ext>
            </p:extLst>
          </p:nvPr>
        </p:nvGraphicFramePr>
        <p:xfrm>
          <a:off x="106926" y="115759"/>
          <a:ext cx="3350831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7288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7794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ht_admin_qna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관리자 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–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게시판 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Q&amp;A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 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756360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503757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205529974"/>
              </p:ext>
            </p:extLst>
          </p:nvPr>
        </p:nvGraphicFramePr>
        <p:xfrm>
          <a:off x="6914120" y="1289960"/>
          <a:ext cx="2869750" cy="42309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4</a:t>
                      </a:r>
                      <a:endParaRPr sz="1500" dirty="0"/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en-US" sz="1500" b="0" i="0" u="none" strike="noStrike" cap="none" noProof="0" dirty="0" smtClean="0">
                          <a:latin typeface="맑은 고딕"/>
                        </a:rPr>
                        <a:t>Q&amp;A</a:t>
                      </a:r>
                      <a:r>
                        <a:rPr lang="en-US" altLang="en-US" sz="1500" b="0" i="0" u="none" strike="noStrike" cap="none" baseline="0" noProof="0" dirty="0" smtClean="0">
                          <a:latin typeface="맑은 고딕"/>
                        </a:rPr>
                        <a:t>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상세 내용 호출 및 답변 등록 가능한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input text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등록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답변 등록 완료</a:t>
                      </a:r>
                      <a:endParaRPr lang="en-US" altLang="ko-KR" sz="1500" b="0" i="0" u="none" strike="noStrike" cap="none" baseline="0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닫기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호출 된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맑은 고딕"/>
                        </a:rPr>
                        <a:t>모달창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 닫기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74303" marR="74303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74303" marR="74303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7" name="Google Shape;173;g7c553259d1_0_81"/>
          <p:cNvSpPr/>
          <p:nvPr/>
        </p:nvSpPr>
        <p:spPr>
          <a:xfrm>
            <a:off x="3922306" y="710219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99" y="1535502"/>
            <a:ext cx="6725146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0693019"/>
              </p:ext>
            </p:extLst>
          </p:nvPr>
        </p:nvGraphicFramePr>
        <p:xfrm>
          <a:off x="1497676" y="2573868"/>
          <a:ext cx="5181264" cy="26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750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95516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845709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682885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1000005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4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목요일 고객센터 휴무 안내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marL="74295" marR="74295" anchor="ctr"/>
                </a:tc>
                <a:tc gridSpan="3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marL="74295" marR="74295"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1000004</a:t>
                      </a:r>
                      <a:endParaRPr lang="ko-KR" altLang="en-US" sz="800" dirty="0" smtClean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네이버톡톡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1:1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문의가 종료되고 사용에 더욱 편리한 방식으로 변경됩니다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487" y="5502509"/>
            <a:ext cx="1493639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2751674" y="2150533"/>
            <a:ext cx="2593446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>
                <a:solidFill>
                  <a:schemeClr val="tx1"/>
                </a:solidFill>
              </a:rPr>
              <a:t>공지사항 관리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864488" y="4554874"/>
            <a:ext cx="337604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수</a:t>
            </a:r>
            <a:r>
              <a:rPr lang="ko-KR" altLang="en-US" sz="800" dirty="0">
                <a:solidFill>
                  <a:schemeClr val="tx1"/>
                </a:solidFill>
              </a:rPr>
              <a:t>정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5654674" y="5531491"/>
            <a:ext cx="419629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243367" y="4554873"/>
            <a:ext cx="337604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065" y="1906061"/>
            <a:ext cx="4781103" cy="41012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2166937" y="2408767"/>
            <a:ext cx="1410229" cy="330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Q&amp;A </a:t>
            </a:r>
            <a:r>
              <a:rPr lang="ko-KR" altLang="en-US" sz="1300" dirty="0" smtClean="0">
                <a:solidFill>
                  <a:schemeClr val="tx1"/>
                </a:solidFill>
              </a:rPr>
              <a:t>답변 등록하기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888342" y="2963334"/>
            <a:ext cx="567523" cy="2370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Q&amp;A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876297" y="3775656"/>
            <a:ext cx="567523" cy="2370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Q&amp;A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891778" y="4266528"/>
            <a:ext cx="567523" cy="2370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Q&amp;A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175486" y="3691468"/>
            <a:ext cx="2534222" cy="423333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 err="1">
                <a:solidFill>
                  <a:schemeClr val="dk1"/>
                </a:solidFill>
              </a:rPr>
              <a:t>네이버페이</a:t>
            </a:r>
            <a:r>
              <a:rPr lang="ko-KR" altLang="en-US" sz="800" dirty="0">
                <a:solidFill>
                  <a:schemeClr val="dk1"/>
                </a:solidFill>
              </a:rPr>
              <a:t> 포인트로 결제했는데 현금영수증을 발급받을 수 있나요</a:t>
            </a:r>
            <a:r>
              <a:rPr lang="en-US" altLang="ko-KR" sz="800" dirty="0">
                <a:solidFill>
                  <a:schemeClr val="dk1"/>
                </a:solidFill>
              </a:rPr>
              <a:t>?</a:t>
            </a:r>
            <a:endParaRPr lang="ko-KR" altLang="en-US" sz="800" dirty="0"/>
          </a:p>
        </p:txBody>
      </p:sp>
      <p:sp>
        <p:nvSpPr>
          <p:cNvPr id="20" name="직사각형 19"/>
          <p:cNvSpPr/>
          <p:nvPr/>
        </p:nvSpPr>
        <p:spPr>
          <a:xfrm>
            <a:off x="3175494" y="4173394"/>
            <a:ext cx="2534222" cy="423333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 err="1">
                <a:solidFill>
                  <a:schemeClr val="dk1"/>
                </a:solidFill>
              </a:rPr>
              <a:t>네이버페이</a:t>
            </a:r>
            <a:r>
              <a:rPr lang="ko-KR" altLang="en-US" sz="800" dirty="0">
                <a:solidFill>
                  <a:schemeClr val="dk1"/>
                </a:solidFill>
              </a:rPr>
              <a:t> 포인트로 결제했는데 현금영수증을 발급받을 수 있나요</a:t>
            </a:r>
            <a:r>
              <a:rPr lang="en-US" altLang="ko-KR" sz="800" dirty="0">
                <a:solidFill>
                  <a:schemeClr val="dk1"/>
                </a:solidFill>
              </a:rPr>
              <a:t>?</a:t>
            </a:r>
            <a:endParaRPr lang="ko-KR" altLang="en-US" sz="800" dirty="0"/>
          </a:p>
        </p:txBody>
      </p:sp>
      <p:sp>
        <p:nvSpPr>
          <p:cNvPr id="21" name="직사각형 20"/>
          <p:cNvSpPr/>
          <p:nvPr/>
        </p:nvSpPr>
        <p:spPr>
          <a:xfrm>
            <a:off x="1953698" y="4757783"/>
            <a:ext cx="797976" cy="2370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tx1"/>
                </a:solidFill>
              </a:rPr>
              <a:t>Q&amp;A </a:t>
            </a:r>
            <a:r>
              <a:rPr lang="ko-KR" altLang="en-US" sz="1300" dirty="0" smtClean="0">
                <a:solidFill>
                  <a:schemeClr val="tx1"/>
                </a:solidFill>
              </a:rPr>
              <a:t>답변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3175486" y="4664649"/>
            <a:ext cx="2534222" cy="423333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800" dirty="0"/>
          </a:p>
        </p:txBody>
      </p:sp>
      <p:sp>
        <p:nvSpPr>
          <p:cNvPr id="6" name="직사각형 5"/>
          <p:cNvSpPr/>
          <p:nvPr/>
        </p:nvSpPr>
        <p:spPr>
          <a:xfrm>
            <a:off x="4492095" y="5164668"/>
            <a:ext cx="392113" cy="3668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5104342" y="5181602"/>
            <a:ext cx="378354" cy="2624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등록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25" name="Google Shape;173;g7c553259d1_0_81"/>
          <p:cNvSpPr/>
          <p:nvPr/>
        </p:nvSpPr>
        <p:spPr>
          <a:xfrm>
            <a:off x="1001219" y="3794396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403351" y="1761068"/>
            <a:ext cx="5124979" cy="43433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7473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882832" y="1196752"/>
            <a:ext cx="8672679" cy="4841392"/>
          </a:xfrm>
        </p:spPr>
        <p:txBody>
          <a:bodyPr/>
          <a:lstStyle/>
          <a:p>
            <a:r>
              <a:rPr lang="en-US" altLang="ko-KR" dirty="0"/>
              <a:t>Replace with your own text</a:t>
            </a:r>
            <a:endParaRPr lang="ko-KR" altLang="en-US" dirty="0"/>
          </a:p>
        </p:txBody>
      </p:sp>
      <p:sp>
        <p:nvSpPr>
          <p:cNvPr id="9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Add some text to the title slide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/>
              <a:t>THANK </a:t>
            </a:r>
            <a:br>
              <a:rPr lang="en-US" altLang="ko-KR"/>
            </a:br>
            <a:r>
              <a:rPr lang="en-US" altLang="ko-KR"/>
              <a:t>YOU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3391419" y="5718862"/>
            <a:ext cx="2789963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1255417810"/>
              </p:ext>
            </p:extLst>
          </p:nvPr>
        </p:nvGraphicFramePr>
        <p:xfrm>
          <a:off x="106926" y="115759"/>
          <a:ext cx="3350832" cy="11887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7288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7794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kb_user_m_semiZoneIntro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세미나존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 정보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모바일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756360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503757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94676" y="1289960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442903205"/>
              </p:ext>
            </p:extLst>
          </p:nvPr>
        </p:nvGraphicFramePr>
        <p:xfrm>
          <a:off x="6914120" y="1289960"/>
          <a:ext cx="2869750" cy="222072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smtClean="0">
                          <a:solidFill>
                            <a:schemeClr val="dk1"/>
                          </a:solidFill>
                        </a:rPr>
                        <a:t>해당 세미나존의 정보를 보이게 함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04" name="Google Shape;204;g7c553259d1_0_81"/>
          <p:cNvSpPr/>
          <p:nvPr/>
        </p:nvSpPr>
        <p:spPr>
          <a:xfrm>
            <a:off x="5685821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4938108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5315914" y="789578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4211626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4589432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3" name="Google Shape;173;g7c553259d1_0_81"/>
          <p:cNvSpPr/>
          <p:nvPr/>
        </p:nvSpPr>
        <p:spPr>
          <a:xfrm>
            <a:off x="1007544" y="2121202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4702" y="1678910"/>
            <a:ext cx="3041452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834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3391419" y="5718862"/>
            <a:ext cx="2789963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3922050649"/>
              </p:ext>
            </p:extLst>
          </p:nvPr>
        </p:nvGraphicFramePr>
        <p:xfrm>
          <a:off x="194676" y="148363"/>
          <a:ext cx="3350832" cy="11887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7288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7794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kb_user_w_semiZoneComm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err="1" smtClean="0">
                          <a:solidFill>
                            <a:schemeClr val="dk1"/>
                          </a:solidFill>
                        </a:rPr>
                        <a:t>세미나존</a:t>
                      </a:r>
                      <a:r>
                        <a:rPr lang="ko-KR" altLang="en-US" sz="1500" b="0" u="none" strike="noStrike" cap="none" smtClean="0">
                          <a:solidFill>
                            <a:schemeClr val="dk1"/>
                          </a:solidFill>
                        </a:rPr>
                        <a:t> 후기 목록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756360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503757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94676" y="1289960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404208433"/>
              </p:ext>
            </p:extLst>
          </p:nvPr>
        </p:nvGraphicFramePr>
        <p:xfrm>
          <a:off x="6914120" y="1289962"/>
          <a:ext cx="2869750" cy="271137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smtClean="0">
                          <a:solidFill>
                            <a:schemeClr val="dk1"/>
                          </a:solidFill>
                        </a:rPr>
                        <a:t>후기 화면 목록을 보여지게 함</a:t>
                      </a:r>
                      <a:endParaRPr lang="en-US" altLang="ko-KR" sz="1500" b="0" u="none" strike="noStrike" cap="none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smtClean="0">
                          <a:solidFill>
                            <a:schemeClr val="dk1"/>
                          </a:solidFill>
                        </a:rPr>
                        <a:t>Select</a:t>
                      </a: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박스에는 해당 세미나존 이름들이 있고 그걸 선택하게 되면 그 해당 세미나존 이름 후기 글만 보이게 함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04" name="Google Shape;204;g7c553259d1_0_81"/>
          <p:cNvSpPr/>
          <p:nvPr/>
        </p:nvSpPr>
        <p:spPr>
          <a:xfrm>
            <a:off x="5685821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4938108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5315914" y="789578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4211626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4589432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109" y="2155160"/>
            <a:ext cx="5595342" cy="3619500"/>
          </a:xfrm>
          <a:prstGeom prst="rect">
            <a:avLst/>
          </a:prstGeom>
        </p:spPr>
      </p:pic>
      <p:sp>
        <p:nvSpPr>
          <p:cNvPr id="173" name="Google Shape;173;g7c553259d1_0_81"/>
          <p:cNvSpPr/>
          <p:nvPr/>
        </p:nvSpPr>
        <p:spPr>
          <a:xfrm>
            <a:off x="820881" y="2442789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624450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3391419" y="5718862"/>
            <a:ext cx="2789963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3562945519"/>
              </p:ext>
            </p:extLst>
          </p:nvPr>
        </p:nvGraphicFramePr>
        <p:xfrm>
          <a:off x="194676" y="148363"/>
          <a:ext cx="3720100" cy="11887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30213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41796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kb_user_w_semiZoneCommReg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err="1" smtClean="0">
                          <a:solidFill>
                            <a:schemeClr val="dk1"/>
                          </a:solidFill>
                        </a:rPr>
                        <a:t>세미나존</a:t>
                      </a:r>
                      <a:r>
                        <a:rPr lang="ko-KR" altLang="en-US" sz="1500" b="0" u="none" strike="noStrike" cap="none" smtClean="0">
                          <a:solidFill>
                            <a:schemeClr val="dk1"/>
                          </a:solidFill>
                        </a:rPr>
                        <a:t> 후기 내용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756360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503757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94676" y="1289960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204505643"/>
              </p:ext>
            </p:extLst>
          </p:nvPr>
        </p:nvGraphicFramePr>
        <p:xfrm>
          <a:off x="6914120" y="1289960"/>
          <a:ext cx="2869750" cy="222072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smtClean="0">
                          <a:solidFill>
                            <a:schemeClr val="dk1"/>
                          </a:solidFill>
                        </a:rPr>
                        <a:t>해당 타이틀 내용을 보임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04" name="Google Shape;204;g7c553259d1_0_81"/>
          <p:cNvSpPr/>
          <p:nvPr/>
        </p:nvSpPr>
        <p:spPr>
          <a:xfrm>
            <a:off x="5685821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4938108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5315914" y="789578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4211626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4589432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276" y="2034747"/>
            <a:ext cx="6090853" cy="3708829"/>
          </a:xfrm>
          <a:prstGeom prst="rect">
            <a:avLst/>
          </a:prstGeom>
        </p:spPr>
      </p:pic>
      <p:sp>
        <p:nvSpPr>
          <p:cNvPr id="173" name="Google Shape;173;g7c553259d1_0_81"/>
          <p:cNvSpPr/>
          <p:nvPr/>
        </p:nvSpPr>
        <p:spPr>
          <a:xfrm>
            <a:off x="759893" y="2647727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403455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3391419" y="5718862"/>
            <a:ext cx="2789963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2188460917"/>
              </p:ext>
            </p:extLst>
          </p:nvPr>
        </p:nvGraphicFramePr>
        <p:xfrm>
          <a:off x="194676" y="148363"/>
          <a:ext cx="3350832" cy="11887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7288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7794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kb_user_m_semiZoneComm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err="1" smtClean="0">
                          <a:solidFill>
                            <a:schemeClr val="dk1"/>
                          </a:solidFill>
                        </a:rPr>
                        <a:t>세미나존</a:t>
                      </a:r>
                      <a:r>
                        <a:rPr lang="ko-KR" altLang="en-US" sz="1500" b="0" u="none" strike="noStrike" cap="none" smtClean="0">
                          <a:solidFill>
                            <a:schemeClr val="dk1"/>
                          </a:solidFill>
                        </a:rPr>
                        <a:t> 후기 목록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756360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503757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94676" y="1289960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490155591"/>
              </p:ext>
            </p:extLst>
          </p:nvPr>
        </p:nvGraphicFramePr>
        <p:xfrm>
          <a:off x="6914120" y="1289960"/>
          <a:ext cx="2869750" cy="222072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후기 목록들을 보여지게 함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04" name="Google Shape;204;g7c553259d1_0_81"/>
          <p:cNvSpPr/>
          <p:nvPr/>
        </p:nvSpPr>
        <p:spPr>
          <a:xfrm>
            <a:off x="5685821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4938108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5315914" y="789578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4211626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4589432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6330" y="1616999"/>
            <a:ext cx="3304579" cy="4695825"/>
          </a:xfrm>
          <a:prstGeom prst="rect">
            <a:avLst/>
          </a:prstGeom>
        </p:spPr>
      </p:pic>
      <p:sp>
        <p:nvSpPr>
          <p:cNvPr id="173" name="Google Shape;173;g7c553259d1_0_81"/>
          <p:cNvSpPr/>
          <p:nvPr/>
        </p:nvSpPr>
        <p:spPr>
          <a:xfrm>
            <a:off x="2389671" y="1881020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559189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3391419" y="5718862"/>
            <a:ext cx="2789963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1204487037"/>
              </p:ext>
            </p:extLst>
          </p:nvPr>
        </p:nvGraphicFramePr>
        <p:xfrm>
          <a:off x="194676" y="148363"/>
          <a:ext cx="3712956" cy="11887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3406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7889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kb_user_m_semiZoneCommReg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err="1" smtClean="0">
                          <a:solidFill>
                            <a:schemeClr val="dk1"/>
                          </a:solidFill>
                        </a:rPr>
                        <a:t>세미나존</a:t>
                      </a:r>
                      <a:r>
                        <a:rPr lang="ko-KR" altLang="en-US" sz="1500" b="0" u="none" strike="noStrike" cap="none" smtClean="0">
                          <a:solidFill>
                            <a:schemeClr val="dk1"/>
                          </a:solidFill>
                        </a:rPr>
                        <a:t> 후기 내용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756360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503757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94676" y="1289960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2389337694"/>
              </p:ext>
            </p:extLst>
          </p:nvPr>
        </p:nvGraphicFramePr>
        <p:xfrm>
          <a:off x="6914120" y="1289960"/>
          <a:ext cx="2869750" cy="222072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해당 후기의 내용을 보임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04" name="Google Shape;204;g7c553259d1_0_81"/>
          <p:cNvSpPr/>
          <p:nvPr/>
        </p:nvSpPr>
        <p:spPr>
          <a:xfrm>
            <a:off x="5685821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4938108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5315914" y="789578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4211626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4589432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5016" y="1747839"/>
            <a:ext cx="2708672" cy="4581525"/>
          </a:xfrm>
          <a:prstGeom prst="rect">
            <a:avLst/>
          </a:prstGeom>
        </p:spPr>
      </p:pic>
      <p:sp>
        <p:nvSpPr>
          <p:cNvPr id="173" name="Google Shape;173;g7c553259d1_0_81"/>
          <p:cNvSpPr/>
          <p:nvPr/>
        </p:nvSpPr>
        <p:spPr>
          <a:xfrm>
            <a:off x="2393046" y="1881020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667248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2398377897"/>
              </p:ext>
            </p:extLst>
          </p:nvPr>
        </p:nvGraphicFramePr>
        <p:xfrm>
          <a:off x="106926" y="115759"/>
          <a:ext cx="3350832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7288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7794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kb_admin_carousel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캐러셀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 배너 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7563600" y="197403"/>
          <a:ext cx="2287595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5037570" y="197403"/>
          <a:ext cx="2287595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6914120" y="1289961"/>
          <a:ext cx="2869750" cy="37737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클릭하여 위아래로 순서 변경 가능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28338" y="1271965"/>
            <a:ext cx="6526163" cy="53499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23513" y="1448079"/>
            <a:ext cx="6528045" cy="3906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tx1"/>
                </a:solidFill>
              </a:rPr>
              <a:t>캐러셀</a:t>
            </a:r>
            <a:r>
              <a:rPr lang="ko-KR" altLang="en-US" dirty="0" smtClean="0">
                <a:solidFill>
                  <a:schemeClr val="tx1"/>
                </a:solidFill>
              </a:rPr>
              <a:t> 배너 관리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15004" y="1870422"/>
            <a:ext cx="6528045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 err="1" smtClean="0">
                <a:solidFill>
                  <a:schemeClr val="tx1"/>
                </a:solidFill>
              </a:rPr>
              <a:t>등록날짜</a:t>
            </a:r>
            <a:r>
              <a:rPr lang="en-US" altLang="ko-KR" b="1" dirty="0">
                <a:solidFill>
                  <a:schemeClr val="tx1"/>
                </a:solidFill>
              </a:rPr>
              <a:t>	</a:t>
            </a:r>
            <a:r>
              <a:rPr lang="ko-KR" altLang="en-US" b="1" dirty="0" smtClean="0">
                <a:solidFill>
                  <a:schemeClr val="tx1"/>
                </a:solidFill>
              </a:rPr>
              <a:t>순서</a:t>
            </a:r>
            <a:r>
              <a:rPr lang="en-US" altLang="ko-KR" b="1" dirty="0" smtClean="0">
                <a:solidFill>
                  <a:schemeClr val="tx1"/>
                </a:solidFill>
              </a:rPr>
              <a:t>	</a:t>
            </a:r>
            <a:r>
              <a:rPr lang="ko-KR" altLang="en-US" b="1" dirty="0" smtClean="0">
                <a:solidFill>
                  <a:schemeClr val="tx1"/>
                </a:solidFill>
              </a:rPr>
              <a:t>이미지</a:t>
            </a:r>
            <a:r>
              <a:rPr lang="en-US" altLang="ko-KR" b="1" dirty="0" smtClean="0">
                <a:solidFill>
                  <a:schemeClr val="tx1"/>
                </a:solidFill>
              </a:rPr>
              <a:t>		</a:t>
            </a:r>
            <a:r>
              <a:rPr lang="ko-KR" altLang="en-US" b="1" dirty="0" smtClean="0">
                <a:solidFill>
                  <a:schemeClr val="tx1"/>
                </a:solidFill>
              </a:rPr>
              <a:t>링크 주소</a:t>
            </a:r>
            <a:r>
              <a:rPr lang="en-US" altLang="ko-KR" b="1" dirty="0" smtClean="0">
                <a:solidFill>
                  <a:schemeClr val="tx1"/>
                </a:solidFill>
              </a:rPr>
              <a:t>	    </a:t>
            </a:r>
            <a:r>
              <a:rPr lang="ko-KR" altLang="en-US" b="1" dirty="0" smtClean="0">
                <a:solidFill>
                  <a:schemeClr val="tx1"/>
                </a:solidFill>
              </a:rPr>
              <a:t>삭제  이동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120631" y="2206867"/>
            <a:ext cx="652616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24570" y="5107639"/>
            <a:ext cx="652616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121194" y="2549767"/>
            <a:ext cx="6526163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127386" y="2892667"/>
            <a:ext cx="6526163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127386" y="3250807"/>
            <a:ext cx="6526163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121195" y="2236182"/>
            <a:ext cx="6528045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2020-02-01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1	banner1.jpg	www.naver.com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15004" y="2571462"/>
            <a:ext cx="6528045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2020-02-03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2	banner2.jpg	www.yahoo.co.kr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21195" y="2914362"/>
            <a:ext cx="6528045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2020-02-03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3	banner3.jpg	www.google.com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8" name="Google Shape;173;g7c553259d1_0_81"/>
          <p:cNvSpPr/>
          <p:nvPr/>
        </p:nvSpPr>
        <p:spPr>
          <a:xfrm>
            <a:off x="4189333" y="700318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32238" y="3991820"/>
            <a:ext cx="6528045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2020-02-17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6	banner7.jpg	www.coffebean.co.kr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121757" y="4319474"/>
            <a:ext cx="6526163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118817" y="3271917"/>
            <a:ext cx="6528045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2020-02-15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4	banner5.jpg	www.starbucks.co.kr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22" name="직선 연결선 21"/>
          <p:cNvCxnSpPr/>
          <p:nvPr/>
        </p:nvCxnSpPr>
        <p:spPr>
          <a:xfrm>
            <a:off x="108335" y="3599571"/>
            <a:ext cx="6526163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/>
          <p:cNvSpPr/>
          <p:nvPr/>
        </p:nvSpPr>
        <p:spPr>
          <a:xfrm>
            <a:off x="133104" y="3632400"/>
            <a:ext cx="6528045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2020-02-17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5	banner6.jpg	</a:t>
            </a:r>
            <a:r>
              <a:rPr lang="en-US" altLang="ko-KR" sz="1600" dirty="0" smtClean="0">
                <a:solidFill>
                  <a:schemeClr val="tx1"/>
                </a:solidFill>
                <a:hlinkClick r:id="rId3"/>
              </a:rPr>
              <a:t>www.tomntoms</a:t>
            </a:r>
            <a:r>
              <a:rPr lang="en-US" altLang="ko-KR" sz="1600" dirty="0" smtClean="0">
                <a:solidFill>
                  <a:schemeClr val="tx1"/>
                </a:solidFill>
              </a:rPr>
              <a:t>.co.kr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122622" y="3960054"/>
            <a:ext cx="6526163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137868" y="4352039"/>
            <a:ext cx="6528045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2020-02-18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7	banner8.jpg	www.davinci.co.kr	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26" name="직선 연결선 25"/>
          <p:cNvCxnSpPr/>
          <p:nvPr/>
        </p:nvCxnSpPr>
        <p:spPr>
          <a:xfrm>
            <a:off x="127388" y="4679693"/>
            <a:ext cx="6526163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/>
          <p:cNvSpPr/>
          <p:nvPr/>
        </p:nvSpPr>
        <p:spPr>
          <a:xfrm>
            <a:off x="132243" y="4712256"/>
            <a:ext cx="6528045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2020-02-13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8	banner4.jpg	www.hollys.com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6241016" y="2307327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6239112" y="2393118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6242836" y="2470917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>
            <a:off x="6241018" y="2646764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>
            <a:off x="6239114" y="2732555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>
            <a:off x="6242837" y="2810354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6235388" y="3000056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6233484" y="3085847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>
            <a:off x="6237207" y="3163646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6239112" y="3353345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6237207" y="3439136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>
            <a:off x="6240932" y="3516935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>
            <a:off x="6237293" y="3720490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/>
          <p:nvPr/>
        </p:nvCxnSpPr>
        <p:spPr>
          <a:xfrm>
            <a:off x="6235388" y="3806281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>
            <a:off x="6239112" y="3884080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/>
          <p:cNvCxnSpPr/>
          <p:nvPr/>
        </p:nvCxnSpPr>
        <p:spPr>
          <a:xfrm>
            <a:off x="6254180" y="4066854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/>
          <p:cNvCxnSpPr/>
          <p:nvPr/>
        </p:nvCxnSpPr>
        <p:spPr>
          <a:xfrm>
            <a:off x="6252275" y="4152645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/>
          <p:cNvCxnSpPr/>
          <p:nvPr/>
        </p:nvCxnSpPr>
        <p:spPr>
          <a:xfrm>
            <a:off x="6256000" y="4230444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/>
          <p:cNvCxnSpPr/>
          <p:nvPr/>
        </p:nvCxnSpPr>
        <p:spPr>
          <a:xfrm>
            <a:off x="6265438" y="4420145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/>
          <p:cNvCxnSpPr/>
          <p:nvPr/>
        </p:nvCxnSpPr>
        <p:spPr>
          <a:xfrm>
            <a:off x="6263533" y="4505936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/>
          <p:cNvCxnSpPr/>
          <p:nvPr/>
        </p:nvCxnSpPr>
        <p:spPr>
          <a:xfrm>
            <a:off x="6267258" y="4583735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/>
          <p:cNvCxnSpPr/>
          <p:nvPr/>
        </p:nvCxnSpPr>
        <p:spPr>
          <a:xfrm>
            <a:off x="6265438" y="4808072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/>
          <p:cNvCxnSpPr/>
          <p:nvPr/>
        </p:nvCxnSpPr>
        <p:spPr>
          <a:xfrm>
            <a:off x="6263533" y="4893863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/>
          <p:cNvCxnSpPr/>
          <p:nvPr/>
        </p:nvCxnSpPr>
        <p:spPr>
          <a:xfrm>
            <a:off x="6267258" y="4971662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5555239" y="2251321"/>
            <a:ext cx="545957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53" name="직사각형 52"/>
          <p:cNvSpPr/>
          <p:nvPr/>
        </p:nvSpPr>
        <p:spPr>
          <a:xfrm>
            <a:off x="5566496" y="2590758"/>
            <a:ext cx="545957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54" name="직사각형 53"/>
          <p:cNvSpPr/>
          <p:nvPr/>
        </p:nvSpPr>
        <p:spPr>
          <a:xfrm>
            <a:off x="5560869" y="2937125"/>
            <a:ext cx="545957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55" name="직사각형 54"/>
          <p:cNvSpPr/>
          <p:nvPr/>
        </p:nvSpPr>
        <p:spPr>
          <a:xfrm>
            <a:off x="5560870" y="3290415"/>
            <a:ext cx="545957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56" name="직사각형 55"/>
          <p:cNvSpPr/>
          <p:nvPr/>
        </p:nvSpPr>
        <p:spPr>
          <a:xfrm>
            <a:off x="5577756" y="3643706"/>
            <a:ext cx="545957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57" name="직사각형 56"/>
          <p:cNvSpPr/>
          <p:nvPr/>
        </p:nvSpPr>
        <p:spPr>
          <a:xfrm>
            <a:off x="5583384" y="4003922"/>
            <a:ext cx="545957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58" name="직사각형 57"/>
          <p:cNvSpPr/>
          <p:nvPr/>
        </p:nvSpPr>
        <p:spPr>
          <a:xfrm>
            <a:off x="5589013" y="4357214"/>
            <a:ext cx="545957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59" name="직사각형 58"/>
          <p:cNvSpPr/>
          <p:nvPr/>
        </p:nvSpPr>
        <p:spPr>
          <a:xfrm>
            <a:off x="5594642" y="4738214"/>
            <a:ext cx="545957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1269948" y="5347854"/>
            <a:ext cx="908244" cy="9524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등록하기</a:t>
            </a:r>
            <a:endParaRPr lang="ko-KR" altLang="en-US" dirty="0"/>
          </a:p>
        </p:txBody>
      </p:sp>
      <p:sp>
        <p:nvSpPr>
          <p:cNvPr id="61" name="직사각형 60"/>
          <p:cNvSpPr/>
          <p:nvPr/>
        </p:nvSpPr>
        <p:spPr>
          <a:xfrm>
            <a:off x="2256287" y="5340497"/>
            <a:ext cx="1126388" cy="9597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이미지를 등록하세요</a:t>
            </a:r>
            <a:endParaRPr lang="ko-KR" altLang="en-US" dirty="0"/>
          </a:p>
        </p:txBody>
      </p:sp>
      <p:sp>
        <p:nvSpPr>
          <p:cNvPr id="62" name="직사각형 61"/>
          <p:cNvSpPr/>
          <p:nvPr/>
        </p:nvSpPr>
        <p:spPr>
          <a:xfrm>
            <a:off x="3457757" y="5340928"/>
            <a:ext cx="2108739" cy="9597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링크 주소 입력</a:t>
            </a:r>
            <a:endParaRPr lang="ko-KR" altLang="en-US" dirty="0"/>
          </a:p>
        </p:txBody>
      </p:sp>
      <p:sp>
        <p:nvSpPr>
          <p:cNvPr id="63" name="직사각형 62"/>
          <p:cNvSpPr/>
          <p:nvPr/>
        </p:nvSpPr>
        <p:spPr>
          <a:xfrm>
            <a:off x="5657724" y="5618037"/>
            <a:ext cx="927896" cy="4371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등록버튼</a:t>
            </a:r>
            <a:endParaRPr lang="ko-KR" altLang="en-US" dirty="0"/>
          </a:p>
        </p:txBody>
      </p:sp>
      <p:sp>
        <p:nvSpPr>
          <p:cNvPr id="173" name="Google Shape;173;g7c553259d1_0_81"/>
          <p:cNvSpPr/>
          <p:nvPr/>
        </p:nvSpPr>
        <p:spPr>
          <a:xfrm>
            <a:off x="6021313" y="2065309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781012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3391419" y="5718862"/>
            <a:ext cx="2789963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2177692704"/>
              </p:ext>
            </p:extLst>
          </p:nvPr>
        </p:nvGraphicFramePr>
        <p:xfrm>
          <a:off x="194676" y="148363"/>
          <a:ext cx="3350832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7288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7794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kb_admin_member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smtClean="0">
                          <a:solidFill>
                            <a:schemeClr val="dk1"/>
                          </a:solidFill>
                        </a:rPr>
                        <a:t>회원정보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7563600" y="197403"/>
          <a:ext cx="2287595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5037570" y="197403"/>
          <a:ext cx="2287595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94676" y="1289960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91875002"/>
              </p:ext>
            </p:extLst>
          </p:nvPr>
        </p:nvGraphicFramePr>
        <p:xfrm>
          <a:off x="6914120" y="1289962"/>
          <a:ext cx="2869750" cy="271137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수정 버튼 누르면 임시 비밀번호를 등록할 수 있게 함</a:t>
                      </a:r>
                      <a:r>
                        <a:rPr lang="en-US" altLang="ko-KR" sz="1500" b="0" u="none" strike="noStrike" cap="none" baseline="0" smtClean="0">
                          <a:solidFill>
                            <a:schemeClr val="dk1"/>
                          </a:solidFill>
                        </a:rPr>
                        <a:t>.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상태 </a:t>
                      </a:r>
                      <a:r>
                        <a:rPr lang="en-US" altLang="ko-KR" sz="1500" b="0" u="none" strike="noStrike" cap="none" baseline="0" smtClean="0">
                          <a:solidFill>
                            <a:schemeClr val="dk1"/>
                          </a:solidFill>
                        </a:rPr>
                        <a:t>Select </a:t>
                      </a: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박스를 수정하게 되면 변경되는 즉시 적용이 됨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smtClean="0"/>
                        <a:t>2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04" name="Google Shape;204;g7c553259d1_0_81"/>
          <p:cNvSpPr/>
          <p:nvPr/>
        </p:nvSpPr>
        <p:spPr>
          <a:xfrm>
            <a:off x="5685821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4938108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5315914" y="789578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4211626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4589432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940" y="2165584"/>
            <a:ext cx="5069086" cy="3105150"/>
          </a:xfrm>
          <a:prstGeom prst="rect">
            <a:avLst/>
          </a:prstGeom>
        </p:spPr>
      </p:pic>
      <p:sp>
        <p:nvSpPr>
          <p:cNvPr id="173" name="Google Shape;173;g7c553259d1_0_81"/>
          <p:cNvSpPr/>
          <p:nvPr/>
        </p:nvSpPr>
        <p:spPr>
          <a:xfrm>
            <a:off x="1747120" y="2254747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215292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3391419" y="5718862"/>
            <a:ext cx="2789963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1945405604"/>
              </p:ext>
            </p:extLst>
          </p:nvPr>
        </p:nvGraphicFramePr>
        <p:xfrm>
          <a:off x="194676" y="148363"/>
          <a:ext cx="3350832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7288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7794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kb_admin_semiZone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세미나존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 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756360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503757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94676" y="1289960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872784789"/>
              </p:ext>
            </p:extLst>
          </p:nvPr>
        </p:nvGraphicFramePr>
        <p:xfrm>
          <a:off x="6914120" y="1289960"/>
          <a:ext cx="2869750" cy="222072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해당 세미나존 목록을 보임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04" name="Google Shape;204;g7c553259d1_0_81"/>
          <p:cNvSpPr/>
          <p:nvPr/>
        </p:nvSpPr>
        <p:spPr>
          <a:xfrm>
            <a:off x="5685821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4938108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5315914" y="789578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4211626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4589432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996" y="2400322"/>
            <a:ext cx="5076825" cy="3419475"/>
          </a:xfrm>
          <a:prstGeom prst="rect">
            <a:avLst/>
          </a:prstGeom>
        </p:spPr>
      </p:pic>
      <p:sp>
        <p:nvSpPr>
          <p:cNvPr id="173" name="Google Shape;173;g7c553259d1_0_81"/>
          <p:cNvSpPr/>
          <p:nvPr/>
        </p:nvSpPr>
        <p:spPr>
          <a:xfrm>
            <a:off x="1950009" y="2670698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390793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내용 개체 틀 36"/>
          <p:cNvSpPr>
            <a:spLocks noGrp="1"/>
          </p:cNvSpPr>
          <p:nvPr>
            <p:ph idx="1"/>
          </p:nvPr>
        </p:nvSpPr>
        <p:spPr>
          <a:xfrm>
            <a:off x="782505" y="1196752"/>
            <a:ext cx="8786723" cy="4841392"/>
          </a:xfrm>
        </p:spPr>
        <p:txBody>
          <a:bodyPr>
            <a:noAutofit/>
          </a:bodyPr>
          <a:lstStyle/>
          <a:p>
            <a:pPr>
              <a:buAutoNum type="arabicPeriod"/>
            </a:pPr>
            <a:endParaRPr lang="en-US" altLang="ko-KR" sz="3200" dirty="0" smtClean="0"/>
          </a:p>
          <a:p>
            <a:pPr>
              <a:buAutoNum type="arabicPeriod"/>
            </a:pPr>
            <a:r>
              <a:rPr lang="ko-KR" altLang="en-US" sz="3200" dirty="0" smtClean="0"/>
              <a:t>주제 선정 </a:t>
            </a:r>
            <a:r>
              <a:rPr lang="ko-KR" altLang="en-US" sz="3200" dirty="0" smtClean="0"/>
              <a:t>이유</a:t>
            </a:r>
            <a:endParaRPr lang="en-US" altLang="ko-KR" sz="3200" dirty="0" smtClean="0"/>
          </a:p>
          <a:p>
            <a:pPr>
              <a:buAutoNum type="arabicPeriod"/>
            </a:pPr>
            <a:r>
              <a:rPr lang="ko-KR" altLang="en-US" sz="3200" dirty="0" smtClean="0"/>
              <a:t>유저 </a:t>
            </a:r>
            <a:r>
              <a:rPr lang="ko-KR" altLang="en-US" sz="3200" dirty="0" err="1" smtClean="0"/>
              <a:t>플로우</a:t>
            </a:r>
            <a:endParaRPr lang="en-US" altLang="ko-KR" sz="3200" dirty="0" smtClean="0"/>
          </a:p>
          <a:p>
            <a:pPr>
              <a:buAutoNum type="arabicPeriod"/>
            </a:pPr>
            <a:r>
              <a:rPr lang="ko-KR" altLang="en-US" sz="3200" dirty="0" smtClean="0"/>
              <a:t>요구사항 </a:t>
            </a:r>
            <a:r>
              <a:rPr lang="ko-KR" altLang="en-US" sz="3200" dirty="0" smtClean="0"/>
              <a:t>정의서</a:t>
            </a:r>
            <a:endParaRPr lang="en-US" altLang="ko-KR" sz="3200" dirty="0" smtClean="0"/>
          </a:p>
          <a:p>
            <a:pPr>
              <a:buAutoNum type="arabicPeriod"/>
            </a:pPr>
            <a:r>
              <a:rPr lang="ko-KR" altLang="en-US" sz="3200" dirty="0" smtClean="0"/>
              <a:t>데이터베이스 </a:t>
            </a:r>
            <a:r>
              <a:rPr lang="ko-KR" altLang="en-US" sz="3200" dirty="0" smtClean="0"/>
              <a:t>설계</a:t>
            </a:r>
            <a:endParaRPr lang="en-US" altLang="ko-KR" sz="3200" dirty="0" smtClean="0"/>
          </a:p>
          <a:p>
            <a:pPr>
              <a:buAutoNum type="arabicPeriod"/>
            </a:pPr>
            <a:r>
              <a:rPr lang="ko-KR" altLang="en-US" sz="3200" dirty="0" smtClean="0"/>
              <a:t>화면설계</a:t>
            </a:r>
            <a:endParaRPr lang="ko-KR" altLang="en-US" sz="3200" dirty="0"/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782506" y="116633"/>
            <a:ext cx="7837090" cy="796925"/>
          </a:xfrm>
        </p:spPr>
        <p:txBody>
          <a:bodyPr/>
          <a:lstStyle/>
          <a:p>
            <a:r>
              <a:rPr lang="ko-KR" altLang="en-US" dirty="0" smtClean="0"/>
              <a:t>목차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9373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3391419" y="5718862"/>
            <a:ext cx="2789963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4024869879"/>
              </p:ext>
            </p:extLst>
          </p:nvPr>
        </p:nvGraphicFramePr>
        <p:xfrm>
          <a:off x="194676" y="148363"/>
          <a:ext cx="3350832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7288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7794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kb_admin_semiZoneUpt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세미나존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 등록 및 수정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756360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503757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94676" y="1289960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801510921"/>
              </p:ext>
            </p:extLst>
          </p:nvPr>
        </p:nvGraphicFramePr>
        <p:xfrm>
          <a:off x="6914120" y="1289962"/>
          <a:ext cx="2869750" cy="248277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이미지 등록을 하게 되면 해당 이미지가 미리보기가 가능함</a:t>
                      </a:r>
                      <a:r>
                        <a:rPr lang="en-US" altLang="ko-KR" sz="1500" b="0" u="none" strike="noStrike" cap="none" baseline="0" smtClean="0">
                          <a:solidFill>
                            <a:schemeClr val="dk1"/>
                          </a:solidFill>
                        </a:rPr>
                        <a:t>. </a:t>
                      </a: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그리고 업데이트 하게 되면 등록날짜는 최근 등록날짜로 변경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04" name="Google Shape;204;g7c553259d1_0_81"/>
          <p:cNvSpPr/>
          <p:nvPr/>
        </p:nvSpPr>
        <p:spPr>
          <a:xfrm>
            <a:off x="5685821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4938108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5315914" y="789578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4211626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4589432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8522" y="1386305"/>
            <a:ext cx="5503100" cy="4887837"/>
          </a:xfrm>
          <a:prstGeom prst="rect">
            <a:avLst/>
          </a:prstGeom>
        </p:spPr>
      </p:pic>
      <p:sp>
        <p:nvSpPr>
          <p:cNvPr id="173" name="Google Shape;173;g7c553259d1_0_81"/>
          <p:cNvSpPr/>
          <p:nvPr/>
        </p:nvSpPr>
        <p:spPr>
          <a:xfrm>
            <a:off x="1308740" y="164212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270125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9906000" cy="68579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442610" y="2492896"/>
            <a:ext cx="7020780" cy="523220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800" b="1" spc="300" dirty="0" smtClean="0">
                <a:solidFill>
                  <a:schemeClr val="bg1"/>
                </a:solidFill>
                <a:latin typeface="Microsoft Yi Baiti" pitchFamily="66" charset="0"/>
                <a:ea typeface="KoPub돋움체 Medium" pitchFamily="18" charset="-127"/>
              </a:rPr>
              <a:t>유서희</a:t>
            </a:r>
            <a:endParaRPr kumimoji="0" lang="en-US" altLang="ko-KR" sz="2800" b="1" spc="300" dirty="0" smtClean="0">
              <a:solidFill>
                <a:schemeClr val="bg1"/>
              </a:solidFill>
              <a:latin typeface="Microsoft Yi Baiti" pitchFamily="66" charset="0"/>
              <a:ea typeface="KoPub돋움체 Medium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325597" y="4149080"/>
            <a:ext cx="7254806" cy="261610"/>
          </a:xfrm>
          <a:prstGeom prst="rect">
            <a:avLst/>
          </a:prstGeom>
          <a:noFill/>
          <a:scene3d>
            <a:camera prst="orthographicFront"/>
            <a:lightRig rig="threePt" dir="t"/>
          </a:scene3d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alpha val="77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화면 설계서</a:t>
            </a:r>
            <a:endParaRPr kumimoji="0" lang="ko-KR" altLang="en-US" sz="1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alpha val="77000"/>
                </a:schemeClr>
              </a:solidFill>
              <a:latin typeface="나눔바른고딕 Light" pitchFamily="50" charset="-127"/>
              <a:ea typeface="나눔바른고딕 Light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270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" name="표 6"/>
          <p:cNvGraphicFramePr/>
          <p:nvPr/>
        </p:nvGraphicFramePr>
        <p:xfrm>
          <a:off x="7563598" y="197402"/>
          <a:ext cx="2287588" cy="320040"/>
        </p:xfrm>
        <a:graphic>
          <a:graphicData uri="http://schemas.openxmlformats.org/drawingml/2006/table">
            <a:tbl>
              <a:tblPr/>
              <a:tblGrid>
                <a:gridCol w="114379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79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7739" marR="7739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01" name="표 57"/>
          <p:cNvGraphicFramePr/>
          <p:nvPr>
            <p:extLst>
              <p:ext uri="{D42A27DB-BD31-4B8C-83A1-F6EECF244321}">
                <p14:modId xmlns:p14="http://schemas.microsoft.com/office/powerpoint/2010/main" val="1968263925"/>
              </p:ext>
            </p:extLst>
          </p:nvPr>
        </p:nvGraphicFramePr>
        <p:xfrm>
          <a:off x="106927" y="115758"/>
          <a:ext cx="2707711" cy="822960"/>
        </p:xfrm>
        <a:graphic>
          <a:graphicData uri="http://schemas.openxmlformats.org/drawingml/2006/table">
            <a:tbl>
              <a:tblPr firstRow="1"/>
              <a:tblGrid>
                <a:gridCol w="79153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91617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dirty="0" err="1"/>
                        <a:t>화면코드</a:t>
                      </a:r>
                      <a:endParaRPr sz="1200" dirty="0"/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2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sh_user_w_semiDetail</a:t>
                      </a:r>
                      <a:endParaRPr lang="en-US" altLang="ko-KR"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739" marR="7739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화면명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세미나 상세 페이지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7178649"/>
              </p:ext>
            </p:extLst>
          </p:nvPr>
        </p:nvGraphicFramePr>
        <p:xfrm>
          <a:off x="106926" y="1283517"/>
          <a:ext cx="6526078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2607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74295" marR="742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74295" marR="742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258660" y="1349364"/>
            <a:ext cx="4153325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sp>
        <p:nvSpPr>
          <p:cNvPr id="36" name="직사각형 39"/>
          <p:cNvSpPr/>
          <p:nvPr/>
        </p:nvSpPr>
        <p:spPr>
          <a:xfrm>
            <a:off x="382487" y="2073818"/>
            <a:ext cx="2990909" cy="328776"/>
          </a:xfrm>
          <a:prstGeom prst="rect">
            <a:avLst/>
          </a:prstGeom>
          <a:noFill/>
          <a:ln w="12700">
            <a:noFill/>
            <a:miter/>
          </a:ln>
        </p:spPr>
        <p:txBody>
          <a:bodyPr lIns="45719" rIns="45719" anchor="ctr"/>
          <a:lstStyle/>
          <a:p>
            <a:pPr fontAlgn="t"/>
            <a:r>
              <a:rPr lang="ko-KR" altLang="en-US" b="1" dirty="0"/>
              <a:t>양천</a:t>
            </a:r>
            <a:r>
              <a:rPr lang="en-US" altLang="ko-KR" b="1" dirty="0"/>
              <a:t>.</a:t>
            </a:r>
            <a:r>
              <a:rPr lang="ko-KR" altLang="en-US" b="1" dirty="0"/>
              <a:t>강서 모임공간 그림민화랑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338976" y="2425533"/>
            <a:ext cx="371127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>
                <a:solidFill>
                  <a:schemeClr val="dk1"/>
                </a:solidFill>
              </a:rPr>
              <a:t>우리끼리만의 고즈넉한 공간을 찾는다면 이곳입니다</a:t>
            </a:r>
            <a:endParaRPr lang="ko-KR" altLang="en-US" sz="1200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897" y="3027778"/>
            <a:ext cx="3752538" cy="2416087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896" y="5649051"/>
            <a:ext cx="583785" cy="438666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897" y="6130741"/>
            <a:ext cx="2685335" cy="418948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11984" y="2826632"/>
            <a:ext cx="1968667" cy="2573937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4438758" y="5567200"/>
            <a:ext cx="1853030" cy="356333"/>
          </a:xfrm>
          <a:prstGeom prst="rect">
            <a:avLst/>
          </a:prstGeom>
          <a:solidFill>
            <a:srgbClr val="704D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ln>
                  <a:solidFill>
                    <a:schemeClr val="bg1"/>
                  </a:solidFill>
                </a:ln>
                <a:solidFill>
                  <a:srgbClr val="FFC000"/>
                </a:solidFill>
              </a:rPr>
              <a:t>바로 예약하기</a:t>
            </a:r>
            <a:endParaRPr lang="ko-KR" altLang="en-US" sz="1100" dirty="0">
              <a:ln>
                <a:solidFill>
                  <a:schemeClr val="bg1"/>
                </a:solidFill>
              </a:ln>
              <a:solidFill>
                <a:srgbClr val="FFC000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27736" y="1953186"/>
            <a:ext cx="240957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4399799" y="2435346"/>
            <a:ext cx="240957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3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23" name="표 13"/>
          <p:cNvGraphicFramePr/>
          <p:nvPr>
            <p:extLst>
              <p:ext uri="{D42A27DB-BD31-4B8C-83A1-F6EECF244321}">
                <p14:modId xmlns:p14="http://schemas.microsoft.com/office/powerpoint/2010/main" val="2212894410"/>
              </p:ext>
            </p:extLst>
          </p:nvPr>
        </p:nvGraphicFramePr>
        <p:xfrm>
          <a:off x="6914121" y="1264252"/>
          <a:ext cx="2837098" cy="2212116"/>
        </p:xfrm>
        <a:graphic>
          <a:graphicData uri="http://schemas.openxmlformats.org/drawingml/2006/table">
            <a:tbl>
              <a:tblPr firstRow="1"/>
              <a:tblGrid>
                <a:gridCol w="27844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83316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 err="1"/>
                        <a:t>기능명</a:t>
                      </a:r>
                      <a:endParaRPr sz="1500" b="1" dirty="0"/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 dirty="0"/>
                        <a:t>1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err="1" smtClean="0"/>
                        <a:t>컨텐츠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endParaRPr lang="en-US" altLang="ko-KR" sz="1000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b="0" dirty="0" smtClean="0"/>
                        <a:t>-</a:t>
                      </a:r>
                      <a:r>
                        <a:rPr lang="ko-KR" altLang="en-US" sz="1200" b="0" baseline="0" dirty="0" smtClean="0"/>
                        <a:t> 세미나를 소개하는 페이지</a:t>
                      </a:r>
                      <a:endParaRPr lang="en-US" altLang="ko-KR" sz="1200" b="0" dirty="0" smtClean="0"/>
                    </a:p>
                  </a:txBody>
                  <a:tcPr marL="37148" marR="37148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3</a:t>
                      </a:r>
                      <a:endParaRPr sz="1500" dirty="0"/>
                    </a:p>
                  </a:txBody>
                  <a:tcPr marL="37148" marR="37148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sz="1500" dirty="0" smtClean="0"/>
                        <a:t>세미나 정보</a:t>
                      </a:r>
                      <a:endParaRPr lang="en-US" altLang="ko-KR" sz="1500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 </a:t>
                      </a:r>
                      <a:r>
                        <a:rPr lang="ko-KR" altLang="en-US" sz="1200" dirty="0" smtClean="0"/>
                        <a:t>주최자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시간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카테고리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최대인원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장소 표시</a:t>
                      </a:r>
                      <a:endParaRPr lang="en-US" altLang="ko-KR" sz="1200" dirty="0" smtClean="0"/>
                    </a:p>
                    <a:p>
                      <a:pPr algn="l">
                        <a:defRPr sz="1500"/>
                      </a:pPr>
                      <a:endParaRPr sz="1200" dirty="0"/>
                    </a:p>
                  </a:txBody>
                  <a:tcPr marL="37148" marR="3714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6896" y="2675182"/>
            <a:ext cx="583785" cy="259884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528766" y="2762031"/>
            <a:ext cx="394901" cy="680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 smtClean="0">
                <a:solidFill>
                  <a:schemeClr val="tx1"/>
                </a:solidFill>
              </a:rPr>
              <a:t>블루문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12202" y="5651421"/>
            <a:ext cx="735287" cy="2744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900" b="1" smtClean="0">
                <a:solidFill>
                  <a:schemeClr val="tx1"/>
                </a:solidFill>
              </a:rPr>
              <a:t>세미나 소개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0680" y="2677198"/>
            <a:ext cx="583785" cy="259884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1119244" y="2765140"/>
            <a:ext cx="394901" cy="823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smtClean="0">
                <a:solidFill>
                  <a:schemeClr val="tx1"/>
                </a:solidFill>
              </a:rPr>
              <a:t>친목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4299913" y="2821102"/>
            <a:ext cx="735287" cy="2744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900" b="1" dirty="0" smtClean="0">
                <a:solidFill>
                  <a:schemeClr val="tx1"/>
                </a:solidFill>
              </a:rPr>
              <a:t>세미나 정보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8467589"/>
              </p:ext>
            </p:extLst>
          </p:nvPr>
        </p:nvGraphicFramePr>
        <p:xfrm>
          <a:off x="4535937" y="3258845"/>
          <a:ext cx="1715552" cy="20792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715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21840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415855">
                <a:tc>
                  <a:txBody>
                    <a:bodyPr/>
                    <a:lstStyle/>
                    <a:p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주최자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김길동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1585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시간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2020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년 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월 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20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일 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13:00:00(2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시간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1585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카테고리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예술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1585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최대인원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명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1585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장소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e</a:t>
                      </a: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</a:rPr>
                        <a:t>-Zone &lt;</a:t>
                      </a:r>
                      <a:r>
                        <a:rPr lang="ko-KR" altLang="en-US" sz="800" b="0" baseline="0" dirty="0" err="1" smtClean="0">
                          <a:solidFill>
                            <a:schemeClr val="tx1"/>
                          </a:solidFill>
                        </a:rPr>
                        <a:t>블루문</a:t>
                      </a: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</a:rPr>
                        <a:t>&gt;</a:t>
                      </a:r>
                      <a:r>
                        <a:rPr lang="ko-KR" altLang="en-US" sz="800" b="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baseline="0" dirty="0" err="1" smtClean="0">
                          <a:solidFill>
                            <a:schemeClr val="tx1"/>
                          </a:solidFill>
                        </a:rPr>
                        <a:t>세미나존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16" name="그림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15477" y="2753796"/>
            <a:ext cx="541810" cy="304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537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" name="표 6"/>
          <p:cNvGraphicFramePr/>
          <p:nvPr/>
        </p:nvGraphicFramePr>
        <p:xfrm>
          <a:off x="7563598" y="197402"/>
          <a:ext cx="2287588" cy="320040"/>
        </p:xfrm>
        <a:graphic>
          <a:graphicData uri="http://schemas.openxmlformats.org/drawingml/2006/table">
            <a:tbl>
              <a:tblPr/>
              <a:tblGrid>
                <a:gridCol w="114379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79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7739" marR="7739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4190218788"/>
              </p:ext>
            </p:extLst>
          </p:nvPr>
        </p:nvGraphicFramePr>
        <p:xfrm>
          <a:off x="6914121" y="1264252"/>
          <a:ext cx="2837098" cy="1297716"/>
        </p:xfrm>
        <a:graphic>
          <a:graphicData uri="http://schemas.openxmlformats.org/drawingml/2006/table">
            <a:tbl>
              <a:tblPr firstRow="1"/>
              <a:tblGrid>
                <a:gridCol w="27844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83316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 err="1"/>
                        <a:t>기능명</a:t>
                      </a:r>
                      <a:endParaRPr sz="1500" b="1" dirty="0"/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3</a:t>
                      </a:r>
                      <a:endParaRPr sz="1500" dirty="0"/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인원 선택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sz="1200" dirty="0" smtClean="0"/>
                        <a:t>+,</a:t>
                      </a:r>
                      <a:r>
                        <a:rPr lang="en-US" sz="1200" baseline="0" dirty="0" smtClean="0"/>
                        <a:t> - </a:t>
                      </a:r>
                      <a:r>
                        <a:rPr lang="ko-KR" altLang="en-US" sz="1200" baseline="0" dirty="0" smtClean="0"/>
                        <a:t>버튼을 눌러 인원을 선택하면 결제 금액 자동 조절</a:t>
                      </a:r>
                      <a:endParaRPr sz="1200" dirty="0"/>
                    </a:p>
                  </a:txBody>
                  <a:tcPr marL="37148" marR="37148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101" name="표 57"/>
          <p:cNvGraphicFramePr/>
          <p:nvPr>
            <p:extLst>
              <p:ext uri="{D42A27DB-BD31-4B8C-83A1-F6EECF244321}">
                <p14:modId xmlns:p14="http://schemas.microsoft.com/office/powerpoint/2010/main" val="2017726151"/>
              </p:ext>
            </p:extLst>
          </p:nvPr>
        </p:nvGraphicFramePr>
        <p:xfrm>
          <a:off x="106926" y="115758"/>
          <a:ext cx="2886306" cy="822960"/>
        </p:xfrm>
        <a:graphic>
          <a:graphicData uri="http://schemas.openxmlformats.org/drawingml/2006/table">
            <a:tbl>
              <a:tblPr firstRow="1"/>
              <a:tblGrid>
                <a:gridCol w="79318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09311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dirty="0" err="1"/>
                        <a:t>화면코드</a:t>
                      </a:r>
                      <a:endParaRPr sz="1200" dirty="0"/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2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sh_user_w_semiDetail</a:t>
                      </a:r>
                      <a:endParaRPr lang="en-US" altLang="ko-KR"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739" marR="7739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 dirty="0" err="1" smtClean="0"/>
                        <a:t>화면명</a:t>
                      </a:r>
                      <a:endParaRPr sz="1200" dirty="0"/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세미나 상세 페이지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46F6A8FD-AE4F-405E-85C4-995D2C5B65BE}"/>
              </a:ext>
            </a:extLst>
          </p:cNvPr>
          <p:cNvSpPr/>
          <p:nvPr/>
        </p:nvSpPr>
        <p:spPr>
          <a:xfrm>
            <a:off x="1916379" y="-970885"/>
            <a:ext cx="59699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이름, 이메일, 주소, 휴대폰 번호, 닉네임, 아이디, 비밀번호</a:t>
            </a: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3456561"/>
              </p:ext>
            </p:extLst>
          </p:nvPr>
        </p:nvGraphicFramePr>
        <p:xfrm>
          <a:off x="106927" y="1283517"/>
          <a:ext cx="6532772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3277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74295" marR="742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74295" marR="742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258660" y="1349364"/>
            <a:ext cx="4153325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897" y="2096951"/>
            <a:ext cx="3800014" cy="174716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895" y="4236273"/>
            <a:ext cx="3899671" cy="1753468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4119" y="1953188"/>
            <a:ext cx="1851335" cy="4566645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4240421" y="1913110"/>
            <a:ext cx="240957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4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3818407"/>
              </p:ext>
            </p:extLst>
          </p:nvPr>
        </p:nvGraphicFramePr>
        <p:xfrm>
          <a:off x="4567523" y="2372498"/>
          <a:ext cx="1791059" cy="22159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910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221597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74295" marR="7429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4574801" y="1985740"/>
            <a:ext cx="613048" cy="2553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b="1" dirty="0" smtClean="0">
                <a:solidFill>
                  <a:schemeClr val="tx1"/>
                </a:solidFill>
              </a:rPr>
              <a:t>인원선택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4801" y="5315995"/>
            <a:ext cx="1783781" cy="476316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94031" y="2561970"/>
            <a:ext cx="1764551" cy="468259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16865" y="3105885"/>
            <a:ext cx="1692373" cy="538283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93593" y="3946165"/>
            <a:ext cx="1715645" cy="160575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486359" y="4664134"/>
            <a:ext cx="1953388" cy="1882713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4614499" y="4146540"/>
            <a:ext cx="779794" cy="3542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b="1" dirty="0" smtClean="0">
                <a:solidFill>
                  <a:schemeClr val="tx1"/>
                </a:solidFill>
              </a:rPr>
              <a:t>결제 금액 </a:t>
            </a:r>
            <a:r>
              <a:rPr lang="en-US" altLang="ko-KR" sz="1100" b="1" dirty="0" smtClean="0">
                <a:solidFill>
                  <a:schemeClr val="tx1"/>
                </a:solidFill>
              </a:rPr>
              <a:t>  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5529444" y="4152186"/>
            <a:ext cx="779794" cy="3542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000" b="1" dirty="0" smtClean="0">
                <a:solidFill>
                  <a:schemeClr val="tx1"/>
                </a:solidFill>
              </a:rPr>
              <a:t>50000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원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8929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" name="표 6"/>
          <p:cNvGraphicFramePr/>
          <p:nvPr/>
        </p:nvGraphicFramePr>
        <p:xfrm>
          <a:off x="7563598" y="197402"/>
          <a:ext cx="2287588" cy="320040"/>
        </p:xfrm>
        <a:graphic>
          <a:graphicData uri="http://schemas.openxmlformats.org/drawingml/2006/table">
            <a:tbl>
              <a:tblPr/>
              <a:tblGrid>
                <a:gridCol w="114379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79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7739" marR="7739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01" name="표 57"/>
          <p:cNvGraphicFramePr/>
          <p:nvPr>
            <p:extLst>
              <p:ext uri="{D42A27DB-BD31-4B8C-83A1-F6EECF244321}">
                <p14:modId xmlns:p14="http://schemas.microsoft.com/office/powerpoint/2010/main" val="2290476522"/>
              </p:ext>
            </p:extLst>
          </p:nvPr>
        </p:nvGraphicFramePr>
        <p:xfrm>
          <a:off x="106925" y="115758"/>
          <a:ext cx="2692403" cy="822960"/>
        </p:xfrm>
        <a:graphic>
          <a:graphicData uri="http://schemas.openxmlformats.org/drawingml/2006/table">
            <a:tbl>
              <a:tblPr firstRow="1"/>
              <a:tblGrid>
                <a:gridCol w="80033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89207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dirty="0" err="1"/>
                        <a:t>화면코드</a:t>
                      </a:r>
                      <a:endParaRPr sz="1200" dirty="0"/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2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sh_user_w_semiDetail</a:t>
                      </a:r>
                      <a:endParaRPr lang="en-US" altLang="ko-KR"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739" marR="7739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화면명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세미나 상세 페이지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4-1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46F6A8FD-AE4F-405E-85C4-995D2C5B65BE}"/>
              </a:ext>
            </a:extLst>
          </p:cNvPr>
          <p:cNvSpPr/>
          <p:nvPr/>
        </p:nvSpPr>
        <p:spPr>
          <a:xfrm>
            <a:off x="1916379" y="-970885"/>
            <a:ext cx="59699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이름, 이메일, 주소, 휴대폰 번호, 닉네임, 아이디, 비밀번호</a:t>
            </a: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9830174"/>
              </p:ext>
            </p:extLst>
          </p:nvPr>
        </p:nvGraphicFramePr>
        <p:xfrm>
          <a:off x="106926" y="1283517"/>
          <a:ext cx="6526078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2607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74295" marR="742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74295" marR="742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258660" y="1349364"/>
            <a:ext cx="4153325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1984" y="2126415"/>
            <a:ext cx="1968667" cy="2573937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4438758" y="4866983"/>
            <a:ext cx="1853030" cy="356333"/>
          </a:xfrm>
          <a:prstGeom prst="rect">
            <a:avLst/>
          </a:prstGeom>
          <a:solidFill>
            <a:srgbClr val="704D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>
                <a:ln>
                  <a:solidFill>
                    <a:schemeClr val="bg1"/>
                  </a:solidFill>
                </a:ln>
                <a:solidFill>
                  <a:srgbClr val="FFC000"/>
                </a:solidFill>
              </a:rPr>
              <a:t>바로예약하기</a:t>
            </a:r>
            <a:endParaRPr lang="ko-KR" altLang="en-US" sz="1100" dirty="0">
              <a:ln>
                <a:solidFill>
                  <a:schemeClr val="bg1"/>
                </a:solidFill>
              </a:ln>
              <a:solidFill>
                <a:srgbClr val="FFC000"/>
              </a:solidFill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314580" y="2244665"/>
            <a:ext cx="3286385" cy="3780974"/>
            <a:chOff x="387176" y="2244665"/>
            <a:chExt cx="4044781" cy="3780974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6032" y="2949706"/>
              <a:ext cx="3945925" cy="3075933"/>
            </a:xfrm>
            <a:prstGeom prst="rect">
              <a:avLst/>
            </a:prstGeom>
          </p:spPr>
        </p:pic>
        <p:sp>
          <p:nvSpPr>
            <p:cNvPr id="3" name="직사각형 2"/>
            <p:cNvSpPr/>
            <p:nvPr/>
          </p:nvSpPr>
          <p:spPr>
            <a:xfrm>
              <a:off x="387176" y="2244665"/>
              <a:ext cx="832273" cy="48603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 smtClean="0">
                  <a:solidFill>
                    <a:schemeClr val="tx1"/>
                  </a:solidFill>
                </a:rPr>
                <a:t>Q&amp;A </a:t>
              </a:r>
              <a:r>
                <a:rPr lang="en-US" altLang="ko-KR" sz="800" b="1" dirty="0" smtClean="0">
                  <a:solidFill>
                    <a:srgbClr val="704DE4"/>
                  </a:solidFill>
                </a:rPr>
                <a:t>5</a:t>
              </a:r>
              <a:r>
                <a:rPr lang="ko-KR" altLang="en-US" sz="800" b="1" dirty="0" smtClean="0">
                  <a:solidFill>
                    <a:srgbClr val="704DE4"/>
                  </a:solidFill>
                </a:rPr>
                <a:t>개</a:t>
              </a:r>
              <a:endParaRPr lang="ko-KR" altLang="en-US" sz="800" b="1" dirty="0">
                <a:solidFill>
                  <a:srgbClr val="704DE4"/>
                </a:solidFill>
              </a:endParaRPr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3568633" y="2403408"/>
              <a:ext cx="863324" cy="201500"/>
            </a:xfrm>
            <a:prstGeom prst="roundRect">
              <a:avLst>
                <a:gd name="adj" fmla="val 50000"/>
              </a:avLst>
            </a:prstGeom>
            <a:solidFill>
              <a:srgbClr val="704D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smtClean="0"/>
                <a:t>질문작성하기</a:t>
              </a:r>
              <a:endParaRPr lang="ko-KR" altLang="en-US" sz="700" b="1" dirty="0"/>
            </a:p>
          </p:txBody>
        </p:sp>
        <p:cxnSp>
          <p:nvCxnSpPr>
            <p:cNvPr id="12" name="직선 연결선 11"/>
            <p:cNvCxnSpPr/>
            <p:nvPr/>
          </p:nvCxnSpPr>
          <p:spPr>
            <a:xfrm>
              <a:off x="584884" y="2616413"/>
              <a:ext cx="197708" cy="0"/>
            </a:xfrm>
            <a:prstGeom prst="line">
              <a:avLst/>
            </a:prstGeom>
            <a:ln w="127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3" name="그룹 22"/>
          <p:cNvGrpSpPr/>
          <p:nvPr/>
        </p:nvGrpSpPr>
        <p:grpSpPr>
          <a:xfrm>
            <a:off x="408288" y="6145430"/>
            <a:ext cx="3206064" cy="321635"/>
            <a:chOff x="555949" y="6120712"/>
            <a:chExt cx="3945925" cy="222421"/>
          </a:xfrm>
        </p:grpSpPr>
        <p:sp>
          <p:nvSpPr>
            <p:cNvPr id="24" name="직사각형 23"/>
            <p:cNvSpPr/>
            <p:nvPr/>
          </p:nvSpPr>
          <p:spPr>
            <a:xfrm>
              <a:off x="555949" y="6120712"/>
              <a:ext cx="3945925" cy="2224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err="1" smtClean="0">
                  <a:solidFill>
                    <a:schemeClr val="tx1"/>
                  </a:solidFill>
                </a:rPr>
                <a:t>더보기</a:t>
              </a:r>
              <a:endParaRPr lang="ko-KR" altLang="en-US" sz="700" b="1" dirty="0">
                <a:solidFill>
                  <a:schemeClr val="tx1"/>
                </a:solidFill>
              </a:endParaRPr>
            </a:p>
          </p:txBody>
        </p:sp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91652" y="6158619"/>
              <a:ext cx="136047" cy="130132"/>
            </a:xfrm>
            <a:prstGeom prst="rect">
              <a:avLst/>
            </a:prstGeom>
          </p:spPr>
        </p:pic>
      </p:grpSp>
      <p:graphicFrame>
        <p:nvGraphicFramePr>
          <p:cNvPr id="27" name="표 13"/>
          <p:cNvGraphicFramePr/>
          <p:nvPr>
            <p:extLst>
              <p:ext uri="{D42A27DB-BD31-4B8C-83A1-F6EECF244321}">
                <p14:modId xmlns:p14="http://schemas.microsoft.com/office/powerpoint/2010/main" val="1766459750"/>
              </p:ext>
            </p:extLst>
          </p:nvPr>
        </p:nvGraphicFramePr>
        <p:xfrm>
          <a:off x="6914121" y="1264252"/>
          <a:ext cx="2837098" cy="1297716"/>
        </p:xfrm>
        <a:graphic>
          <a:graphicData uri="http://schemas.openxmlformats.org/drawingml/2006/table">
            <a:tbl>
              <a:tblPr firstRow="1"/>
              <a:tblGrid>
                <a:gridCol w="27844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83316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 err="1"/>
                        <a:t>기능명</a:t>
                      </a:r>
                      <a:endParaRPr sz="1500" b="1" dirty="0"/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5</a:t>
                      </a:r>
                      <a:endParaRPr sz="1500" dirty="0"/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en-US" altLang="ko-KR" dirty="0" smtClean="0"/>
                        <a:t>Q&amp;A</a:t>
                      </a:r>
                    </a:p>
                    <a:p>
                      <a:pPr marL="171450" indent="-171450" algn="l">
                        <a:buFontTx/>
                        <a:buChar char="-"/>
                        <a:defRPr sz="1500"/>
                      </a:pPr>
                      <a:r>
                        <a:rPr lang="ko-KR" altLang="en-US" sz="1200" baseline="0" dirty="0" smtClean="0"/>
                        <a:t>세미나에 대해 궁금한 것을 물어 볼 수 </a:t>
                      </a:r>
                      <a:r>
                        <a:rPr lang="ko-KR" altLang="en-US" sz="1200" baseline="0" dirty="0" err="1" smtClean="0"/>
                        <a:t>있</a:t>
                      </a:r>
                      <a:r>
                        <a:rPr lang="ko-KR" altLang="en-US" sz="1200" baseline="0" dirty="0" smtClean="0"/>
                        <a:t> 는 공간으로 주최자만 </a:t>
                      </a:r>
                      <a:r>
                        <a:rPr lang="ko-KR" altLang="en-US" sz="1200" baseline="0" dirty="0" err="1" smtClean="0"/>
                        <a:t>답글을</a:t>
                      </a:r>
                      <a:r>
                        <a:rPr lang="ko-KR" altLang="en-US" sz="1200" baseline="0" dirty="0" smtClean="0"/>
                        <a:t> 달 수 있음</a:t>
                      </a:r>
                      <a:endParaRPr lang="en-US" altLang="ko-KR" sz="1200" baseline="0" dirty="0" smtClean="0"/>
                    </a:p>
                  </a:txBody>
                  <a:tcPr marL="37148" marR="37148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28" name="직사각형 27"/>
          <p:cNvSpPr/>
          <p:nvPr/>
        </p:nvSpPr>
        <p:spPr>
          <a:xfrm>
            <a:off x="314581" y="1977281"/>
            <a:ext cx="240957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5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947235" y="4543817"/>
            <a:ext cx="2592275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Tx/>
              <a:buChar char="-"/>
              <a:defRPr sz="1500"/>
            </a:pPr>
            <a:r>
              <a:rPr lang="ko-KR" altLang="en-US" dirty="0" smtClean="0"/>
              <a:t>  카테고리 시간대 공간 </a:t>
            </a:r>
            <a:r>
              <a:rPr lang="en-US" altLang="ko-KR" dirty="0" smtClean="0"/>
              <a:t>/</a:t>
            </a:r>
            <a:r>
              <a:rPr lang="ko-KR" altLang="en-US" dirty="0" smtClean="0"/>
              <a:t>인원 </a:t>
            </a:r>
            <a:endParaRPr lang="ko-KR" altLang="en-US" dirty="0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99799" y="2149682"/>
            <a:ext cx="1980851" cy="3216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003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" name="표 6"/>
          <p:cNvGraphicFramePr/>
          <p:nvPr/>
        </p:nvGraphicFramePr>
        <p:xfrm>
          <a:off x="7563598" y="197402"/>
          <a:ext cx="2287588" cy="320040"/>
        </p:xfrm>
        <a:graphic>
          <a:graphicData uri="http://schemas.openxmlformats.org/drawingml/2006/table">
            <a:tbl>
              <a:tblPr/>
              <a:tblGrid>
                <a:gridCol w="114379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79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7739" marR="7739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01" name="표 57"/>
          <p:cNvGraphicFramePr/>
          <p:nvPr>
            <p:extLst>
              <p:ext uri="{D42A27DB-BD31-4B8C-83A1-F6EECF244321}">
                <p14:modId xmlns:p14="http://schemas.microsoft.com/office/powerpoint/2010/main" val="2952260138"/>
              </p:ext>
            </p:extLst>
          </p:nvPr>
        </p:nvGraphicFramePr>
        <p:xfrm>
          <a:off x="106925" y="115758"/>
          <a:ext cx="2692403" cy="822960"/>
        </p:xfrm>
        <a:graphic>
          <a:graphicData uri="http://schemas.openxmlformats.org/drawingml/2006/table">
            <a:tbl>
              <a:tblPr firstRow="1"/>
              <a:tblGrid>
                <a:gridCol w="78604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90636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dirty="0" err="1"/>
                        <a:t>화면코드</a:t>
                      </a:r>
                      <a:endParaRPr sz="1200" dirty="0"/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2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sh_user_w_semiDetail</a:t>
                      </a:r>
                      <a:endParaRPr lang="en-US" altLang="ko-KR"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739" marR="7739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화면명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세미나 상세 페이지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4-1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46F6A8FD-AE4F-405E-85C4-995D2C5B65BE}"/>
              </a:ext>
            </a:extLst>
          </p:cNvPr>
          <p:cNvSpPr/>
          <p:nvPr/>
        </p:nvSpPr>
        <p:spPr>
          <a:xfrm>
            <a:off x="1916379" y="-970885"/>
            <a:ext cx="59699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이름, 이메일, 주소, 휴대폰 번호, 닉네임, 아이디, 비밀번호</a:t>
            </a: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106926" y="1283517"/>
          <a:ext cx="6526078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2607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74295" marR="742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74295" marR="742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258660" y="1349364"/>
            <a:ext cx="4153325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1984" y="2126415"/>
            <a:ext cx="1968667" cy="2573937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4438758" y="4866983"/>
            <a:ext cx="1853030" cy="356333"/>
          </a:xfrm>
          <a:prstGeom prst="rect">
            <a:avLst/>
          </a:prstGeom>
          <a:solidFill>
            <a:srgbClr val="704D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>
                <a:ln>
                  <a:solidFill>
                    <a:schemeClr val="bg1"/>
                  </a:solidFill>
                </a:ln>
                <a:solidFill>
                  <a:srgbClr val="FFC000"/>
                </a:solidFill>
              </a:rPr>
              <a:t>바로예약하기</a:t>
            </a:r>
            <a:endParaRPr lang="ko-KR" altLang="en-US" sz="1100" dirty="0">
              <a:ln>
                <a:solidFill>
                  <a:schemeClr val="bg1"/>
                </a:solidFill>
              </a:ln>
              <a:solidFill>
                <a:srgbClr val="FFC000"/>
              </a:solidFill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314580" y="2244665"/>
            <a:ext cx="3286385" cy="3780974"/>
            <a:chOff x="387176" y="2244665"/>
            <a:chExt cx="4044781" cy="3780974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6032" y="2949706"/>
              <a:ext cx="3945925" cy="3075933"/>
            </a:xfrm>
            <a:prstGeom prst="rect">
              <a:avLst/>
            </a:prstGeom>
          </p:spPr>
        </p:pic>
        <p:sp>
          <p:nvSpPr>
            <p:cNvPr id="3" name="직사각형 2"/>
            <p:cNvSpPr/>
            <p:nvPr/>
          </p:nvSpPr>
          <p:spPr>
            <a:xfrm>
              <a:off x="387176" y="2244665"/>
              <a:ext cx="832273" cy="48603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 smtClean="0">
                  <a:solidFill>
                    <a:schemeClr val="tx1"/>
                  </a:solidFill>
                </a:rPr>
                <a:t>Q&amp;A </a:t>
              </a:r>
              <a:r>
                <a:rPr lang="en-US" altLang="ko-KR" sz="800" b="1" dirty="0" smtClean="0">
                  <a:solidFill>
                    <a:srgbClr val="704DE4"/>
                  </a:solidFill>
                </a:rPr>
                <a:t>5</a:t>
              </a:r>
              <a:r>
                <a:rPr lang="ko-KR" altLang="en-US" sz="800" b="1" dirty="0" smtClean="0">
                  <a:solidFill>
                    <a:srgbClr val="704DE4"/>
                  </a:solidFill>
                </a:rPr>
                <a:t>개</a:t>
              </a:r>
              <a:endParaRPr lang="ko-KR" altLang="en-US" sz="800" b="1" dirty="0">
                <a:solidFill>
                  <a:srgbClr val="704DE4"/>
                </a:solidFill>
              </a:endParaRPr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3568633" y="2403408"/>
              <a:ext cx="863324" cy="201500"/>
            </a:xfrm>
            <a:prstGeom prst="roundRect">
              <a:avLst>
                <a:gd name="adj" fmla="val 50000"/>
              </a:avLst>
            </a:prstGeom>
            <a:solidFill>
              <a:srgbClr val="704D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smtClean="0"/>
                <a:t>질문작성하기</a:t>
              </a:r>
              <a:endParaRPr lang="ko-KR" altLang="en-US" sz="700" b="1" dirty="0"/>
            </a:p>
          </p:txBody>
        </p:sp>
        <p:cxnSp>
          <p:nvCxnSpPr>
            <p:cNvPr id="12" name="직선 연결선 11"/>
            <p:cNvCxnSpPr/>
            <p:nvPr/>
          </p:nvCxnSpPr>
          <p:spPr>
            <a:xfrm>
              <a:off x="584884" y="2616413"/>
              <a:ext cx="197708" cy="0"/>
            </a:xfrm>
            <a:prstGeom prst="line">
              <a:avLst/>
            </a:prstGeom>
            <a:ln w="127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3" name="그룹 22"/>
          <p:cNvGrpSpPr/>
          <p:nvPr/>
        </p:nvGrpSpPr>
        <p:grpSpPr>
          <a:xfrm>
            <a:off x="408288" y="6145430"/>
            <a:ext cx="3206064" cy="321635"/>
            <a:chOff x="555949" y="6120712"/>
            <a:chExt cx="3945925" cy="222421"/>
          </a:xfrm>
        </p:grpSpPr>
        <p:sp>
          <p:nvSpPr>
            <p:cNvPr id="24" name="직사각형 23"/>
            <p:cNvSpPr/>
            <p:nvPr/>
          </p:nvSpPr>
          <p:spPr>
            <a:xfrm>
              <a:off x="555949" y="6120712"/>
              <a:ext cx="3945925" cy="2224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err="1" smtClean="0">
                  <a:solidFill>
                    <a:schemeClr val="tx1"/>
                  </a:solidFill>
                </a:rPr>
                <a:t>더보기</a:t>
              </a:r>
              <a:endParaRPr lang="ko-KR" altLang="en-US" sz="700" b="1" dirty="0">
                <a:solidFill>
                  <a:schemeClr val="tx1"/>
                </a:solidFill>
              </a:endParaRPr>
            </a:p>
          </p:txBody>
        </p:sp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91652" y="6158619"/>
              <a:ext cx="136047" cy="130132"/>
            </a:xfrm>
            <a:prstGeom prst="rect">
              <a:avLst/>
            </a:prstGeom>
          </p:spPr>
        </p:pic>
      </p:grpSp>
      <p:graphicFrame>
        <p:nvGraphicFramePr>
          <p:cNvPr id="27" name="표 13"/>
          <p:cNvGraphicFramePr/>
          <p:nvPr>
            <p:extLst>
              <p:ext uri="{D42A27DB-BD31-4B8C-83A1-F6EECF244321}">
                <p14:modId xmlns:p14="http://schemas.microsoft.com/office/powerpoint/2010/main" val="3844382781"/>
              </p:ext>
            </p:extLst>
          </p:nvPr>
        </p:nvGraphicFramePr>
        <p:xfrm>
          <a:off x="6914121" y="1264252"/>
          <a:ext cx="2837098" cy="1297716"/>
        </p:xfrm>
        <a:graphic>
          <a:graphicData uri="http://schemas.openxmlformats.org/drawingml/2006/table">
            <a:tbl>
              <a:tblPr firstRow="1"/>
              <a:tblGrid>
                <a:gridCol w="27844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83316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 err="1"/>
                        <a:t>기능명</a:t>
                      </a:r>
                      <a:endParaRPr sz="1500" b="1" dirty="0"/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5</a:t>
                      </a:r>
                      <a:endParaRPr sz="1500" dirty="0"/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en-US" altLang="ko-KR" dirty="0" smtClean="0"/>
                        <a:t>Q&amp;A</a:t>
                      </a:r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세미나에 대해 궁금한 것을 물어 볼 수 </a:t>
                      </a:r>
                      <a:r>
                        <a:rPr lang="ko-KR" altLang="en-US" sz="1200" baseline="0" dirty="0" err="1" smtClean="0"/>
                        <a:t>있</a:t>
                      </a:r>
                      <a:r>
                        <a:rPr lang="ko-KR" altLang="en-US" sz="1200" baseline="0" dirty="0" smtClean="0"/>
                        <a:t> 는 공간으로 주최자만 </a:t>
                      </a:r>
                      <a:r>
                        <a:rPr lang="ko-KR" altLang="en-US" sz="1200" baseline="0" dirty="0" err="1" smtClean="0"/>
                        <a:t>답글을</a:t>
                      </a:r>
                      <a:r>
                        <a:rPr lang="ko-KR" altLang="en-US" sz="1200" baseline="0" dirty="0" smtClean="0"/>
                        <a:t> 달 수 있음</a:t>
                      </a:r>
                      <a:endParaRPr sz="1200" dirty="0"/>
                    </a:p>
                  </a:txBody>
                  <a:tcPr marL="37148" marR="37148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28" name="직사각형 27"/>
          <p:cNvSpPr/>
          <p:nvPr/>
        </p:nvSpPr>
        <p:spPr>
          <a:xfrm>
            <a:off x="314581" y="1977281"/>
            <a:ext cx="240957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5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99799" y="2149682"/>
            <a:ext cx="1980851" cy="3216321"/>
          </a:xfrm>
          <a:prstGeom prst="rect">
            <a:avLst/>
          </a:prstGeom>
        </p:spPr>
      </p:pic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1960211"/>
              </p:ext>
            </p:extLst>
          </p:nvPr>
        </p:nvGraphicFramePr>
        <p:xfrm>
          <a:off x="104392" y="1290487"/>
          <a:ext cx="6526078" cy="533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2607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3340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74295" marR="742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808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pic>
        <p:nvPicPr>
          <p:cNvPr id="8" name="그림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50918" y="2945264"/>
            <a:ext cx="2063434" cy="2214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575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" name="표 6"/>
          <p:cNvGraphicFramePr/>
          <p:nvPr/>
        </p:nvGraphicFramePr>
        <p:xfrm>
          <a:off x="7563598" y="197402"/>
          <a:ext cx="2287588" cy="320040"/>
        </p:xfrm>
        <a:graphic>
          <a:graphicData uri="http://schemas.openxmlformats.org/drawingml/2006/table">
            <a:tbl>
              <a:tblPr/>
              <a:tblGrid>
                <a:gridCol w="114379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79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7739" marR="7739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534197692"/>
              </p:ext>
            </p:extLst>
          </p:nvPr>
        </p:nvGraphicFramePr>
        <p:xfrm>
          <a:off x="6914121" y="1289960"/>
          <a:ext cx="2837098" cy="1326453"/>
        </p:xfrm>
        <a:graphic>
          <a:graphicData uri="http://schemas.openxmlformats.org/drawingml/2006/table">
            <a:tbl>
              <a:tblPr firstRow="1"/>
              <a:tblGrid>
                <a:gridCol w="27844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6</a:t>
                      </a:r>
                      <a:endParaRPr sz="1500" dirty="0"/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en-US" altLang="ko-KR" dirty="0" smtClean="0"/>
                        <a:t>Q&amp;A(</a:t>
                      </a:r>
                      <a:r>
                        <a:rPr lang="ko-KR" altLang="en-US" dirty="0" err="1" smtClean="0"/>
                        <a:t>더보기</a:t>
                      </a:r>
                      <a:r>
                        <a:rPr lang="en-US" altLang="ko-KR" dirty="0" smtClean="0"/>
                        <a:t>)</a:t>
                      </a:r>
                    </a:p>
                    <a:p>
                      <a:pPr marL="171450" indent="-171450" algn="l">
                        <a:buFontTx/>
                        <a:buChar char="-"/>
                        <a:defRPr sz="1500"/>
                      </a:pPr>
                      <a:r>
                        <a:rPr lang="ko-KR" altLang="en-US" sz="1200" dirty="0" smtClean="0"/>
                        <a:t>세미나 상세페이지의 </a:t>
                      </a:r>
                      <a:r>
                        <a:rPr lang="ko-KR" altLang="en-US" sz="1200" dirty="0" err="1" smtClean="0"/>
                        <a:t>더보기를</a:t>
                      </a:r>
                      <a:r>
                        <a:rPr lang="ko-KR" altLang="en-US" sz="1200" dirty="0" smtClean="0"/>
                        <a:t> 클릭하면 페이지가 이동하여 더 많은 </a:t>
                      </a:r>
                      <a:r>
                        <a:rPr lang="en-US" altLang="ko-KR" sz="1200" dirty="0" smtClean="0"/>
                        <a:t>Q&amp;A</a:t>
                      </a:r>
                      <a:r>
                        <a:rPr lang="ko-KR" altLang="en-US" sz="1200" dirty="0" smtClean="0"/>
                        <a:t>를 </a:t>
                      </a:r>
                      <a:r>
                        <a:rPr lang="ko-KR" altLang="en-US" sz="1200" dirty="0" err="1" smtClean="0"/>
                        <a:t>볼수</a:t>
                      </a:r>
                      <a:r>
                        <a:rPr lang="ko-KR" altLang="en-US" sz="1200" dirty="0" smtClean="0"/>
                        <a:t> 있음</a:t>
                      </a:r>
                      <a:endParaRPr sz="1200" dirty="0"/>
                    </a:p>
                  </a:txBody>
                  <a:tcPr marL="37148" marR="37148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101" name="표 57"/>
          <p:cNvGraphicFramePr/>
          <p:nvPr>
            <p:extLst>
              <p:ext uri="{D42A27DB-BD31-4B8C-83A1-F6EECF244321}">
                <p14:modId xmlns:p14="http://schemas.microsoft.com/office/powerpoint/2010/main" val="3662921437"/>
              </p:ext>
            </p:extLst>
          </p:nvPr>
        </p:nvGraphicFramePr>
        <p:xfrm>
          <a:off x="106925" y="115758"/>
          <a:ext cx="2692403" cy="822960"/>
        </p:xfrm>
        <a:graphic>
          <a:graphicData uri="http://schemas.openxmlformats.org/drawingml/2006/table">
            <a:tbl>
              <a:tblPr firstRow="1"/>
              <a:tblGrid>
                <a:gridCol w="8360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85635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dirty="0" err="1"/>
                        <a:t>화면코드</a:t>
                      </a:r>
                      <a:endParaRPr sz="1200" dirty="0"/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2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sh_user_w_semiQna</a:t>
                      </a:r>
                      <a:endParaRPr lang="en-US" altLang="ko-KR"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739" marR="7739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화면명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세미나 상세 페이지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4-2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46F6A8FD-AE4F-405E-85C4-995D2C5B65BE}"/>
              </a:ext>
            </a:extLst>
          </p:cNvPr>
          <p:cNvSpPr/>
          <p:nvPr/>
        </p:nvSpPr>
        <p:spPr>
          <a:xfrm>
            <a:off x="1916379" y="-970885"/>
            <a:ext cx="59699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이름, 이메일, 주소, 휴대폰 번호, 닉네임, 아이디, 비밀번호</a:t>
            </a: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5412480"/>
              </p:ext>
            </p:extLst>
          </p:nvPr>
        </p:nvGraphicFramePr>
        <p:xfrm>
          <a:off x="106926" y="1283517"/>
          <a:ext cx="6526078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2607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74295" marR="742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74295" marR="742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258660" y="1349364"/>
            <a:ext cx="4153325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sp>
        <p:nvSpPr>
          <p:cNvPr id="26" name="직사각형 25"/>
          <p:cNvSpPr/>
          <p:nvPr/>
        </p:nvSpPr>
        <p:spPr>
          <a:xfrm>
            <a:off x="2908131" y="1690575"/>
            <a:ext cx="937056" cy="6755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</a:rPr>
              <a:t>Q&amp;A</a:t>
            </a:r>
            <a:endParaRPr lang="ko-KR" altLang="en-US" sz="1200" b="1" dirty="0">
              <a:solidFill>
                <a:srgbClr val="704DE4"/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4800" y="6223761"/>
            <a:ext cx="1083854" cy="344798"/>
          </a:xfrm>
          <a:prstGeom prst="rect">
            <a:avLst/>
          </a:prstGeom>
        </p:spPr>
      </p:pic>
      <p:grpSp>
        <p:nvGrpSpPr>
          <p:cNvPr id="19" name="그룹 18"/>
          <p:cNvGrpSpPr/>
          <p:nvPr/>
        </p:nvGrpSpPr>
        <p:grpSpPr>
          <a:xfrm>
            <a:off x="1916380" y="2211130"/>
            <a:ext cx="3036766" cy="4012633"/>
            <a:chOff x="2278870" y="2509570"/>
            <a:chExt cx="3737558" cy="4012633"/>
          </a:xfrm>
        </p:grpSpPr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78870" y="2509570"/>
              <a:ext cx="3737558" cy="2886731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58620" y="5363621"/>
              <a:ext cx="3657808" cy="1158582"/>
            </a:xfrm>
            <a:prstGeom prst="rect">
              <a:avLst/>
            </a:prstGeom>
          </p:spPr>
        </p:pic>
      </p:grpSp>
      <p:sp>
        <p:nvSpPr>
          <p:cNvPr id="20" name="직사각형 19"/>
          <p:cNvSpPr/>
          <p:nvPr/>
        </p:nvSpPr>
        <p:spPr>
          <a:xfrm>
            <a:off x="1858276" y="2211130"/>
            <a:ext cx="3036766" cy="4012633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1476761" y="1953186"/>
            <a:ext cx="240957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6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8155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" name="표 6"/>
          <p:cNvGraphicFramePr/>
          <p:nvPr/>
        </p:nvGraphicFramePr>
        <p:xfrm>
          <a:off x="7563598" y="197402"/>
          <a:ext cx="2287588" cy="320040"/>
        </p:xfrm>
        <a:graphic>
          <a:graphicData uri="http://schemas.openxmlformats.org/drawingml/2006/table">
            <a:tbl>
              <a:tblPr/>
              <a:tblGrid>
                <a:gridCol w="114379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79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7739" marR="7739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3263347467"/>
              </p:ext>
            </p:extLst>
          </p:nvPr>
        </p:nvGraphicFramePr>
        <p:xfrm>
          <a:off x="6914121" y="1289960"/>
          <a:ext cx="2837098" cy="1326453"/>
        </p:xfrm>
        <a:graphic>
          <a:graphicData uri="http://schemas.openxmlformats.org/drawingml/2006/table">
            <a:tbl>
              <a:tblPr firstRow="1"/>
              <a:tblGrid>
                <a:gridCol w="27844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이용후기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-Q&amp;A</a:t>
                      </a:r>
                      <a:r>
                        <a:rPr lang="ko-KR" altLang="en-US" sz="1200" dirty="0" smtClean="0"/>
                        <a:t>와 동일</a:t>
                      </a:r>
                      <a:endParaRPr sz="1200" dirty="0"/>
                    </a:p>
                  </a:txBody>
                  <a:tcPr marL="37148" marR="37148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101" name="표 57"/>
          <p:cNvGraphicFramePr/>
          <p:nvPr>
            <p:extLst>
              <p:ext uri="{D42A27DB-BD31-4B8C-83A1-F6EECF244321}">
                <p14:modId xmlns:p14="http://schemas.microsoft.com/office/powerpoint/2010/main" val="458124670"/>
              </p:ext>
            </p:extLst>
          </p:nvPr>
        </p:nvGraphicFramePr>
        <p:xfrm>
          <a:off x="106925" y="115758"/>
          <a:ext cx="2692403" cy="822960"/>
        </p:xfrm>
        <a:graphic>
          <a:graphicData uri="http://schemas.openxmlformats.org/drawingml/2006/table">
            <a:tbl>
              <a:tblPr firstRow="1"/>
              <a:tblGrid>
                <a:gridCol w="8646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82777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dirty="0" err="1"/>
                        <a:t>화면코드</a:t>
                      </a:r>
                      <a:endParaRPr sz="1200" dirty="0"/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2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sh_user_w_semiDetail</a:t>
                      </a:r>
                      <a:endParaRPr lang="en-US" altLang="ko-KR"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739" marR="7739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화면명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세미나 상세 페이지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5-1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46F6A8FD-AE4F-405E-85C4-995D2C5B65BE}"/>
              </a:ext>
            </a:extLst>
          </p:cNvPr>
          <p:cNvSpPr/>
          <p:nvPr/>
        </p:nvSpPr>
        <p:spPr>
          <a:xfrm>
            <a:off x="1916379" y="-970885"/>
            <a:ext cx="59699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이름, 이메일, 주소, 휴대폰 번호, 닉네임, 아이디, 비밀번호</a:t>
            </a:r>
          </a:p>
        </p:txBody>
      </p:sp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06926" y="1283517"/>
          <a:ext cx="6526078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2607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74295" marR="742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74295" marR="742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258660" y="1349364"/>
            <a:ext cx="4153325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1984" y="2126415"/>
            <a:ext cx="1968667" cy="2573937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4438758" y="4866983"/>
            <a:ext cx="1853030" cy="356333"/>
          </a:xfrm>
          <a:prstGeom prst="rect">
            <a:avLst/>
          </a:prstGeom>
          <a:solidFill>
            <a:srgbClr val="704D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>
                <a:ln>
                  <a:solidFill>
                    <a:schemeClr val="bg1"/>
                  </a:solidFill>
                </a:ln>
                <a:solidFill>
                  <a:srgbClr val="FFC000"/>
                </a:solidFill>
              </a:rPr>
              <a:t>바로예약하기</a:t>
            </a:r>
            <a:endParaRPr lang="ko-KR" altLang="en-US" sz="1100" dirty="0">
              <a:ln>
                <a:solidFill>
                  <a:schemeClr val="bg1"/>
                </a:solidFill>
              </a:ln>
              <a:solidFill>
                <a:srgbClr val="FFC000"/>
              </a:solidFill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375390" y="2261141"/>
            <a:ext cx="3225576" cy="3764498"/>
            <a:chOff x="462017" y="2261141"/>
            <a:chExt cx="3969940" cy="3764498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6032" y="2949706"/>
              <a:ext cx="3945925" cy="3075933"/>
            </a:xfrm>
            <a:prstGeom prst="rect">
              <a:avLst/>
            </a:prstGeom>
          </p:spPr>
        </p:pic>
        <p:sp>
          <p:nvSpPr>
            <p:cNvPr id="3" name="직사각형 2"/>
            <p:cNvSpPr/>
            <p:nvPr/>
          </p:nvSpPr>
          <p:spPr>
            <a:xfrm>
              <a:off x="462017" y="2261141"/>
              <a:ext cx="832273" cy="48603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 smtClean="0">
                  <a:solidFill>
                    <a:schemeClr val="tx1"/>
                  </a:solidFill>
                </a:rPr>
                <a:t>이용후기</a:t>
              </a:r>
              <a:r>
                <a:rPr lang="en-US" altLang="ko-KR" sz="800" b="1" dirty="0" smtClean="0">
                  <a:solidFill>
                    <a:schemeClr val="tx1"/>
                  </a:solidFill>
                </a:rPr>
                <a:t> </a:t>
              </a:r>
              <a:r>
                <a:rPr lang="en-US" altLang="ko-KR" sz="800" b="1" dirty="0">
                  <a:solidFill>
                    <a:srgbClr val="704DE4"/>
                  </a:solidFill>
                </a:rPr>
                <a:t>2</a:t>
              </a:r>
              <a:r>
                <a:rPr lang="ko-KR" altLang="en-US" sz="800" b="1" dirty="0" smtClean="0">
                  <a:solidFill>
                    <a:srgbClr val="704DE4"/>
                  </a:solidFill>
                </a:rPr>
                <a:t>개</a:t>
              </a:r>
              <a:endParaRPr lang="ko-KR" altLang="en-US" sz="800" b="1" dirty="0">
                <a:solidFill>
                  <a:srgbClr val="704DE4"/>
                </a:solidFill>
              </a:endParaRPr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3568633" y="2403408"/>
              <a:ext cx="863324" cy="201500"/>
            </a:xfrm>
            <a:prstGeom prst="roundRect">
              <a:avLst>
                <a:gd name="adj" fmla="val 50000"/>
              </a:avLst>
            </a:prstGeom>
            <a:solidFill>
              <a:srgbClr val="704D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smtClean="0"/>
                <a:t>후기작성하기</a:t>
              </a:r>
              <a:endParaRPr lang="ko-KR" altLang="en-US" sz="700" b="1" dirty="0"/>
            </a:p>
          </p:txBody>
        </p:sp>
        <p:cxnSp>
          <p:nvCxnSpPr>
            <p:cNvPr id="12" name="직선 연결선 11"/>
            <p:cNvCxnSpPr/>
            <p:nvPr/>
          </p:nvCxnSpPr>
          <p:spPr>
            <a:xfrm>
              <a:off x="584884" y="2616413"/>
              <a:ext cx="197708" cy="0"/>
            </a:xfrm>
            <a:prstGeom prst="line">
              <a:avLst/>
            </a:prstGeom>
            <a:ln w="127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8" name="그룹 17"/>
          <p:cNvGrpSpPr/>
          <p:nvPr/>
        </p:nvGrpSpPr>
        <p:grpSpPr>
          <a:xfrm>
            <a:off x="408288" y="6145430"/>
            <a:ext cx="3206064" cy="321635"/>
            <a:chOff x="555949" y="6120712"/>
            <a:chExt cx="3945925" cy="222421"/>
          </a:xfrm>
        </p:grpSpPr>
        <p:sp>
          <p:nvSpPr>
            <p:cNvPr id="8" name="직사각형 7"/>
            <p:cNvSpPr/>
            <p:nvPr/>
          </p:nvSpPr>
          <p:spPr>
            <a:xfrm>
              <a:off x="555949" y="6120712"/>
              <a:ext cx="3945925" cy="2224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err="1" smtClean="0">
                  <a:solidFill>
                    <a:schemeClr val="tx1"/>
                  </a:solidFill>
                </a:rPr>
                <a:t>더보기</a:t>
              </a:r>
              <a:endParaRPr lang="ko-KR" altLang="en-US" sz="700" b="1" dirty="0">
                <a:solidFill>
                  <a:schemeClr val="tx1"/>
                </a:solidFill>
              </a:endParaRPr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91652" y="6158619"/>
              <a:ext cx="136047" cy="130132"/>
            </a:xfrm>
            <a:prstGeom prst="rect">
              <a:avLst/>
            </a:prstGeom>
          </p:spPr>
        </p:pic>
      </p:grpSp>
      <p:sp>
        <p:nvSpPr>
          <p:cNvPr id="23" name="직사각형 22"/>
          <p:cNvSpPr/>
          <p:nvPr/>
        </p:nvSpPr>
        <p:spPr>
          <a:xfrm>
            <a:off x="234261" y="2022804"/>
            <a:ext cx="240957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6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99799" y="2149682"/>
            <a:ext cx="1980851" cy="3216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148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" name="표 6"/>
          <p:cNvGraphicFramePr/>
          <p:nvPr/>
        </p:nvGraphicFramePr>
        <p:xfrm>
          <a:off x="7563598" y="197402"/>
          <a:ext cx="2287588" cy="320040"/>
        </p:xfrm>
        <a:graphic>
          <a:graphicData uri="http://schemas.openxmlformats.org/drawingml/2006/table">
            <a:tbl>
              <a:tblPr/>
              <a:tblGrid>
                <a:gridCol w="114379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79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7739" marR="7739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1163610677"/>
              </p:ext>
            </p:extLst>
          </p:nvPr>
        </p:nvGraphicFramePr>
        <p:xfrm>
          <a:off x="6914121" y="1289960"/>
          <a:ext cx="2837098" cy="1326453"/>
        </p:xfrm>
        <a:graphic>
          <a:graphicData uri="http://schemas.openxmlformats.org/drawingml/2006/table">
            <a:tbl>
              <a:tblPr firstRow="1"/>
              <a:tblGrid>
                <a:gridCol w="27844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이용후기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-Q&amp;A</a:t>
                      </a:r>
                      <a:r>
                        <a:rPr lang="ko-KR" altLang="en-US" sz="1200" dirty="0" smtClean="0"/>
                        <a:t>와 동일</a:t>
                      </a:r>
                      <a:endParaRPr sz="1200" dirty="0"/>
                    </a:p>
                  </a:txBody>
                  <a:tcPr marL="37148" marR="37148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101" name="표 57"/>
          <p:cNvGraphicFramePr/>
          <p:nvPr>
            <p:extLst>
              <p:ext uri="{D42A27DB-BD31-4B8C-83A1-F6EECF244321}">
                <p14:modId xmlns:p14="http://schemas.microsoft.com/office/powerpoint/2010/main" val="864003507"/>
              </p:ext>
            </p:extLst>
          </p:nvPr>
        </p:nvGraphicFramePr>
        <p:xfrm>
          <a:off x="106925" y="115758"/>
          <a:ext cx="2692403" cy="822960"/>
        </p:xfrm>
        <a:graphic>
          <a:graphicData uri="http://schemas.openxmlformats.org/drawingml/2006/table">
            <a:tbl>
              <a:tblPr firstRow="1"/>
              <a:tblGrid>
                <a:gridCol w="99321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69919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dirty="0" err="1"/>
                        <a:t>화면코드</a:t>
                      </a:r>
                      <a:endParaRPr sz="1200" dirty="0"/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2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sh_user_w_semiDetail</a:t>
                      </a:r>
                      <a:endParaRPr lang="en-US" altLang="ko-KR"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739" marR="7739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화면명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세미나 상세 페이지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5-1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46F6A8FD-AE4F-405E-85C4-995D2C5B65BE}"/>
              </a:ext>
            </a:extLst>
          </p:cNvPr>
          <p:cNvSpPr/>
          <p:nvPr/>
        </p:nvSpPr>
        <p:spPr>
          <a:xfrm>
            <a:off x="1916379" y="-970885"/>
            <a:ext cx="59699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이름, 이메일, 주소, 휴대폰 번호, 닉네임, 아이디, 비밀번호</a:t>
            </a:r>
          </a:p>
        </p:txBody>
      </p:sp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06926" y="1283517"/>
          <a:ext cx="6526078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2607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74295" marR="742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74295" marR="742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258660" y="1349364"/>
            <a:ext cx="4153325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1984" y="2126415"/>
            <a:ext cx="1968667" cy="2573937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4438758" y="4866983"/>
            <a:ext cx="1853030" cy="356333"/>
          </a:xfrm>
          <a:prstGeom prst="rect">
            <a:avLst/>
          </a:prstGeom>
          <a:solidFill>
            <a:srgbClr val="704D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>
                <a:ln>
                  <a:solidFill>
                    <a:schemeClr val="bg1"/>
                  </a:solidFill>
                </a:ln>
                <a:solidFill>
                  <a:srgbClr val="FFC000"/>
                </a:solidFill>
              </a:rPr>
              <a:t>바로예약하기</a:t>
            </a:r>
            <a:endParaRPr lang="ko-KR" altLang="en-US" sz="1100" dirty="0">
              <a:ln>
                <a:solidFill>
                  <a:schemeClr val="bg1"/>
                </a:solidFill>
              </a:ln>
              <a:solidFill>
                <a:srgbClr val="FFC000"/>
              </a:solidFill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375390" y="2261141"/>
            <a:ext cx="3225576" cy="3764498"/>
            <a:chOff x="462017" y="2261141"/>
            <a:chExt cx="3969940" cy="3764498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6032" y="2949706"/>
              <a:ext cx="3945925" cy="3075933"/>
            </a:xfrm>
            <a:prstGeom prst="rect">
              <a:avLst/>
            </a:prstGeom>
          </p:spPr>
        </p:pic>
        <p:sp>
          <p:nvSpPr>
            <p:cNvPr id="3" name="직사각형 2"/>
            <p:cNvSpPr/>
            <p:nvPr/>
          </p:nvSpPr>
          <p:spPr>
            <a:xfrm>
              <a:off x="462017" y="2261141"/>
              <a:ext cx="832273" cy="48603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 smtClean="0">
                  <a:solidFill>
                    <a:schemeClr val="tx1"/>
                  </a:solidFill>
                </a:rPr>
                <a:t>이용후기</a:t>
              </a:r>
              <a:r>
                <a:rPr lang="en-US" altLang="ko-KR" sz="800" b="1" dirty="0" smtClean="0">
                  <a:solidFill>
                    <a:schemeClr val="tx1"/>
                  </a:solidFill>
                </a:rPr>
                <a:t> </a:t>
              </a:r>
              <a:r>
                <a:rPr lang="en-US" altLang="ko-KR" sz="800" b="1" dirty="0">
                  <a:solidFill>
                    <a:srgbClr val="704DE4"/>
                  </a:solidFill>
                </a:rPr>
                <a:t>2</a:t>
              </a:r>
              <a:r>
                <a:rPr lang="ko-KR" altLang="en-US" sz="800" b="1" dirty="0" smtClean="0">
                  <a:solidFill>
                    <a:srgbClr val="704DE4"/>
                  </a:solidFill>
                </a:rPr>
                <a:t>개</a:t>
              </a:r>
              <a:endParaRPr lang="ko-KR" altLang="en-US" sz="800" b="1" dirty="0">
                <a:solidFill>
                  <a:srgbClr val="704DE4"/>
                </a:solidFill>
              </a:endParaRPr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3568633" y="2403408"/>
              <a:ext cx="863324" cy="201500"/>
            </a:xfrm>
            <a:prstGeom prst="roundRect">
              <a:avLst>
                <a:gd name="adj" fmla="val 50000"/>
              </a:avLst>
            </a:prstGeom>
            <a:solidFill>
              <a:srgbClr val="704D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smtClean="0"/>
                <a:t>후기작성하기</a:t>
              </a:r>
              <a:endParaRPr lang="ko-KR" altLang="en-US" sz="700" b="1" dirty="0"/>
            </a:p>
          </p:txBody>
        </p:sp>
        <p:cxnSp>
          <p:nvCxnSpPr>
            <p:cNvPr id="12" name="직선 연결선 11"/>
            <p:cNvCxnSpPr/>
            <p:nvPr/>
          </p:nvCxnSpPr>
          <p:spPr>
            <a:xfrm>
              <a:off x="584884" y="2616413"/>
              <a:ext cx="197708" cy="0"/>
            </a:xfrm>
            <a:prstGeom prst="line">
              <a:avLst/>
            </a:prstGeom>
            <a:ln w="127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8" name="그룹 17"/>
          <p:cNvGrpSpPr/>
          <p:nvPr/>
        </p:nvGrpSpPr>
        <p:grpSpPr>
          <a:xfrm>
            <a:off x="408288" y="6145430"/>
            <a:ext cx="3206064" cy="321635"/>
            <a:chOff x="555949" y="6120712"/>
            <a:chExt cx="3945925" cy="222421"/>
          </a:xfrm>
        </p:grpSpPr>
        <p:sp>
          <p:nvSpPr>
            <p:cNvPr id="8" name="직사각형 7"/>
            <p:cNvSpPr/>
            <p:nvPr/>
          </p:nvSpPr>
          <p:spPr>
            <a:xfrm>
              <a:off x="555949" y="6120712"/>
              <a:ext cx="3945925" cy="2224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err="1" smtClean="0">
                  <a:solidFill>
                    <a:schemeClr val="tx1"/>
                  </a:solidFill>
                </a:rPr>
                <a:t>더보기</a:t>
              </a:r>
              <a:endParaRPr lang="ko-KR" altLang="en-US" sz="700" b="1" dirty="0">
                <a:solidFill>
                  <a:schemeClr val="tx1"/>
                </a:solidFill>
              </a:endParaRPr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91652" y="6158619"/>
              <a:ext cx="136047" cy="130132"/>
            </a:xfrm>
            <a:prstGeom prst="rect">
              <a:avLst/>
            </a:prstGeom>
          </p:spPr>
        </p:pic>
      </p:grpSp>
      <p:sp>
        <p:nvSpPr>
          <p:cNvPr id="23" name="직사각형 22"/>
          <p:cNvSpPr/>
          <p:nvPr/>
        </p:nvSpPr>
        <p:spPr>
          <a:xfrm>
            <a:off x="234261" y="2022804"/>
            <a:ext cx="240957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6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11985" y="2117840"/>
            <a:ext cx="1980851" cy="3216321"/>
          </a:xfrm>
          <a:prstGeom prst="rect">
            <a:avLst/>
          </a:prstGeom>
        </p:spPr>
      </p:pic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749784"/>
              </p:ext>
            </p:extLst>
          </p:nvPr>
        </p:nvGraphicFramePr>
        <p:xfrm>
          <a:off x="106926" y="1297459"/>
          <a:ext cx="6526078" cy="533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2607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3340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74295" marR="742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808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pic>
        <p:nvPicPr>
          <p:cNvPr id="25" name="그림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57616" y="2966439"/>
            <a:ext cx="2063434" cy="2214492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1677048" y="3028154"/>
            <a:ext cx="703167" cy="176367"/>
          </a:xfrm>
          <a:prstGeom prst="rect">
            <a:avLst/>
          </a:prstGeom>
          <a:solidFill>
            <a:srgbClr val="704D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 smtClean="0">
                <a:ln>
                  <a:solidFill>
                    <a:schemeClr val="bg1"/>
                  </a:solidFill>
                </a:ln>
                <a:solidFill>
                  <a:srgbClr val="FFC000"/>
                </a:solidFill>
              </a:rPr>
              <a:t>후기 작성하기</a:t>
            </a:r>
            <a:endParaRPr lang="ko-KR" altLang="en-US" sz="700" dirty="0">
              <a:ln>
                <a:solidFill>
                  <a:schemeClr val="bg1"/>
                </a:solidFill>
              </a:ln>
              <a:solidFill>
                <a:srgbClr val="FFC000"/>
              </a:solidFill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61470" y="4339719"/>
            <a:ext cx="1020292" cy="138565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23051" y="4297282"/>
            <a:ext cx="286386" cy="1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974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" name="표 6"/>
          <p:cNvGraphicFramePr/>
          <p:nvPr/>
        </p:nvGraphicFramePr>
        <p:xfrm>
          <a:off x="7563598" y="197402"/>
          <a:ext cx="2287588" cy="320040"/>
        </p:xfrm>
        <a:graphic>
          <a:graphicData uri="http://schemas.openxmlformats.org/drawingml/2006/table">
            <a:tbl>
              <a:tblPr/>
              <a:tblGrid>
                <a:gridCol w="114379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79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7739" marR="7739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01" name="표 57"/>
          <p:cNvGraphicFramePr/>
          <p:nvPr>
            <p:extLst>
              <p:ext uri="{D42A27DB-BD31-4B8C-83A1-F6EECF244321}">
                <p14:modId xmlns:p14="http://schemas.microsoft.com/office/powerpoint/2010/main" val="2537860965"/>
              </p:ext>
            </p:extLst>
          </p:nvPr>
        </p:nvGraphicFramePr>
        <p:xfrm>
          <a:off x="106925" y="115758"/>
          <a:ext cx="2692403" cy="822960"/>
        </p:xfrm>
        <a:graphic>
          <a:graphicData uri="http://schemas.openxmlformats.org/drawingml/2006/table">
            <a:tbl>
              <a:tblPr firstRow="1"/>
              <a:tblGrid>
                <a:gridCol w="92891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6348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dirty="0" err="1"/>
                        <a:t>화면코드</a:t>
                      </a:r>
                      <a:endParaRPr sz="1200" dirty="0"/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2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sh_user_w_semiComm</a:t>
                      </a:r>
                      <a:endParaRPr lang="en-US" altLang="ko-KR"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739" marR="7739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화면명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세미나 상세 페이지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5-2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46F6A8FD-AE4F-405E-85C4-995D2C5B65BE}"/>
              </a:ext>
            </a:extLst>
          </p:cNvPr>
          <p:cNvSpPr/>
          <p:nvPr/>
        </p:nvSpPr>
        <p:spPr>
          <a:xfrm>
            <a:off x="1916379" y="-970885"/>
            <a:ext cx="59699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이름, 이메일, 주소, 휴대폰 번호, 닉네임, 아이디, 비밀번호</a:t>
            </a:r>
          </a:p>
        </p:txBody>
      </p:sp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06926" y="1283517"/>
          <a:ext cx="6526078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2607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74295" marR="742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74295" marR="742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258660" y="1349364"/>
            <a:ext cx="4153325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sp>
        <p:nvSpPr>
          <p:cNvPr id="26" name="직사각형 25"/>
          <p:cNvSpPr/>
          <p:nvPr/>
        </p:nvSpPr>
        <p:spPr>
          <a:xfrm>
            <a:off x="2908131" y="1690575"/>
            <a:ext cx="937056" cy="6755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solidFill>
                  <a:schemeClr val="tx1"/>
                </a:solidFill>
              </a:rPr>
              <a:t>이용후기</a:t>
            </a:r>
            <a:endParaRPr lang="ko-KR" altLang="en-US" sz="1200" b="1" dirty="0">
              <a:solidFill>
                <a:srgbClr val="704DE4"/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4800" y="6223761"/>
            <a:ext cx="1083854" cy="344798"/>
          </a:xfrm>
          <a:prstGeom prst="rect">
            <a:avLst/>
          </a:prstGeom>
        </p:spPr>
      </p:pic>
      <p:grpSp>
        <p:nvGrpSpPr>
          <p:cNvPr id="19" name="그룹 18"/>
          <p:cNvGrpSpPr/>
          <p:nvPr/>
        </p:nvGrpSpPr>
        <p:grpSpPr>
          <a:xfrm>
            <a:off x="1916380" y="2211130"/>
            <a:ext cx="3036766" cy="4012633"/>
            <a:chOff x="2278870" y="2509570"/>
            <a:chExt cx="3737558" cy="4012633"/>
          </a:xfrm>
        </p:grpSpPr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78870" y="2509570"/>
              <a:ext cx="3737558" cy="2886731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58620" y="5363621"/>
              <a:ext cx="3657808" cy="1158582"/>
            </a:xfrm>
            <a:prstGeom prst="rect">
              <a:avLst/>
            </a:prstGeom>
          </p:spPr>
        </p:pic>
      </p:grpSp>
      <p:sp>
        <p:nvSpPr>
          <p:cNvPr id="20" name="직사각형 19"/>
          <p:cNvSpPr/>
          <p:nvPr/>
        </p:nvSpPr>
        <p:spPr>
          <a:xfrm>
            <a:off x="1858276" y="2211130"/>
            <a:ext cx="3036766" cy="4012633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1" name="표 13"/>
          <p:cNvGraphicFramePr/>
          <p:nvPr>
            <p:extLst>
              <p:ext uri="{D42A27DB-BD31-4B8C-83A1-F6EECF244321}">
                <p14:modId xmlns:p14="http://schemas.microsoft.com/office/powerpoint/2010/main" val="710827949"/>
              </p:ext>
            </p:extLst>
          </p:nvPr>
        </p:nvGraphicFramePr>
        <p:xfrm>
          <a:off x="6914121" y="1289960"/>
          <a:ext cx="2837098" cy="1326453"/>
        </p:xfrm>
        <a:graphic>
          <a:graphicData uri="http://schemas.openxmlformats.org/drawingml/2006/table">
            <a:tbl>
              <a:tblPr firstRow="1"/>
              <a:tblGrid>
                <a:gridCol w="27844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이용후기</a:t>
                      </a:r>
                      <a:r>
                        <a:rPr lang="en-US" altLang="ko-KR" dirty="0" smtClean="0"/>
                        <a:t>(</a:t>
                      </a:r>
                      <a:r>
                        <a:rPr lang="ko-KR" altLang="en-US" dirty="0" err="1" smtClean="0"/>
                        <a:t>더보기</a:t>
                      </a:r>
                      <a:r>
                        <a:rPr lang="en-US" altLang="ko-KR" dirty="0" smtClean="0"/>
                        <a:t>)</a:t>
                      </a:r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-Q&amp;A(</a:t>
                      </a:r>
                      <a:r>
                        <a:rPr lang="ko-KR" altLang="en-US" sz="1200" dirty="0" err="1" smtClean="0"/>
                        <a:t>더보기</a:t>
                      </a:r>
                      <a:r>
                        <a:rPr lang="en-US" altLang="ko-KR" sz="1200" dirty="0" smtClean="0"/>
                        <a:t>)</a:t>
                      </a:r>
                      <a:r>
                        <a:rPr lang="ko-KR" altLang="en-US" sz="1200" dirty="0" smtClean="0"/>
                        <a:t>와 동일</a:t>
                      </a:r>
                      <a:endParaRPr sz="1200" dirty="0"/>
                    </a:p>
                  </a:txBody>
                  <a:tcPr marL="37148" marR="37148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20234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주제 선정 이유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en-US" altLang="ko-KR" dirty="0" smtClean="0"/>
              <a:t>1. </a:t>
            </a:r>
            <a:r>
              <a:rPr lang="ko-KR" altLang="en-US" dirty="0"/>
              <a:t> </a:t>
            </a:r>
            <a:r>
              <a:rPr lang="ko-KR" altLang="en-US" dirty="0" smtClean="0"/>
              <a:t>지식 공유를 하기 위하여 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2. </a:t>
            </a:r>
            <a:r>
              <a:rPr lang="ko-KR" altLang="en-US" dirty="0" smtClean="0"/>
              <a:t>이전까지 해왔던 프로젝트에서 예약시스템이 없어서  이번 프로젝트에 예약시스템을 구현하고자 함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6401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" name="표 6"/>
          <p:cNvGraphicFramePr/>
          <p:nvPr/>
        </p:nvGraphicFramePr>
        <p:xfrm>
          <a:off x="7563598" y="197402"/>
          <a:ext cx="2287588" cy="320040"/>
        </p:xfrm>
        <a:graphic>
          <a:graphicData uri="http://schemas.openxmlformats.org/drawingml/2006/table">
            <a:tbl>
              <a:tblPr/>
              <a:tblGrid>
                <a:gridCol w="114379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79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7739" marR="7739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01" name="표 57"/>
          <p:cNvGraphicFramePr/>
          <p:nvPr>
            <p:extLst>
              <p:ext uri="{D42A27DB-BD31-4B8C-83A1-F6EECF244321}">
                <p14:modId xmlns:p14="http://schemas.microsoft.com/office/powerpoint/2010/main" val="1758523137"/>
              </p:ext>
            </p:extLst>
          </p:nvPr>
        </p:nvGraphicFramePr>
        <p:xfrm>
          <a:off x="106925" y="115758"/>
          <a:ext cx="2692401" cy="822960"/>
        </p:xfrm>
        <a:graphic>
          <a:graphicData uri="http://schemas.openxmlformats.org/drawingml/2006/table">
            <a:tbl>
              <a:tblPr firstRow="1"/>
              <a:tblGrid>
                <a:gridCol w="82176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87064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dirty="0" err="1"/>
                        <a:t>화면코드</a:t>
                      </a:r>
                      <a:endParaRPr sz="1200" dirty="0"/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2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sh_user_m_semiDetail</a:t>
                      </a:r>
                      <a:endParaRPr lang="en-US" altLang="ko-KR"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739" marR="7739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화면명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세미나 상세 페이지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46F6A8FD-AE4F-405E-85C4-995D2C5B65BE}"/>
              </a:ext>
            </a:extLst>
          </p:cNvPr>
          <p:cNvSpPr/>
          <p:nvPr/>
        </p:nvSpPr>
        <p:spPr>
          <a:xfrm>
            <a:off x="1916379" y="-970885"/>
            <a:ext cx="59699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이름, 이메일, 주소, 휴대폰 번호, 닉네임, 아이디, 비밀번호</a:t>
            </a: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68162"/>
              </p:ext>
            </p:extLst>
          </p:nvPr>
        </p:nvGraphicFramePr>
        <p:xfrm>
          <a:off x="106926" y="1283517"/>
          <a:ext cx="6526078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2607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74295" marR="742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1" name="표 13"/>
          <p:cNvGraphicFramePr/>
          <p:nvPr>
            <p:extLst>
              <p:ext uri="{D42A27DB-BD31-4B8C-83A1-F6EECF244321}">
                <p14:modId xmlns:p14="http://schemas.microsoft.com/office/powerpoint/2010/main" val="3954126509"/>
              </p:ext>
            </p:extLst>
          </p:nvPr>
        </p:nvGraphicFramePr>
        <p:xfrm>
          <a:off x="6914121" y="1289960"/>
          <a:ext cx="2837098" cy="1326453"/>
        </p:xfrm>
        <a:graphic>
          <a:graphicData uri="http://schemas.openxmlformats.org/drawingml/2006/table">
            <a:tbl>
              <a:tblPr firstRow="1"/>
              <a:tblGrid>
                <a:gridCol w="27844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참여 인원 선택</a:t>
                      </a:r>
                      <a:endParaRPr lang="en-US" altLang="ko-KR" dirty="0" smtClean="0"/>
                    </a:p>
                  </a:txBody>
                  <a:tcPr marL="37148" marR="37148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2635" y="1492338"/>
            <a:ext cx="1961120" cy="47643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5382" y="4293193"/>
            <a:ext cx="116102" cy="133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267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" name="표 6"/>
          <p:cNvGraphicFramePr/>
          <p:nvPr/>
        </p:nvGraphicFramePr>
        <p:xfrm>
          <a:off x="7563598" y="197402"/>
          <a:ext cx="2287588" cy="320040"/>
        </p:xfrm>
        <a:graphic>
          <a:graphicData uri="http://schemas.openxmlformats.org/drawingml/2006/table">
            <a:tbl>
              <a:tblPr/>
              <a:tblGrid>
                <a:gridCol w="114379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79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7739" marR="7739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01" name="표 57"/>
          <p:cNvGraphicFramePr/>
          <p:nvPr>
            <p:extLst>
              <p:ext uri="{D42A27DB-BD31-4B8C-83A1-F6EECF244321}">
                <p14:modId xmlns:p14="http://schemas.microsoft.com/office/powerpoint/2010/main" val="1670265409"/>
              </p:ext>
            </p:extLst>
          </p:nvPr>
        </p:nvGraphicFramePr>
        <p:xfrm>
          <a:off x="106925" y="115758"/>
          <a:ext cx="2692403" cy="822960"/>
        </p:xfrm>
        <a:graphic>
          <a:graphicData uri="http://schemas.openxmlformats.org/drawingml/2006/table">
            <a:tbl>
              <a:tblPr firstRow="1"/>
              <a:tblGrid>
                <a:gridCol w="76461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92779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dirty="0" err="1"/>
                        <a:t>화면코드</a:t>
                      </a:r>
                      <a:endParaRPr sz="1200" dirty="0"/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2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sh_user_m_semiDetail</a:t>
                      </a:r>
                      <a:endParaRPr lang="en-US" altLang="ko-KR"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739" marR="7739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화면명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세미나 상세 페이지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46F6A8FD-AE4F-405E-85C4-995D2C5B65BE}"/>
              </a:ext>
            </a:extLst>
          </p:cNvPr>
          <p:cNvSpPr/>
          <p:nvPr/>
        </p:nvSpPr>
        <p:spPr>
          <a:xfrm>
            <a:off x="1916379" y="-970885"/>
            <a:ext cx="59699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이름, 이메일, 주소, 휴대폰 번호, 닉네임, 아이디, 비밀번호</a:t>
            </a:r>
          </a:p>
        </p:txBody>
      </p:sp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06926" y="1283517"/>
          <a:ext cx="6526078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2607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74295" marR="742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1" name="표 13"/>
          <p:cNvGraphicFramePr/>
          <p:nvPr>
            <p:extLst>
              <p:ext uri="{D42A27DB-BD31-4B8C-83A1-F6EECF244321}">
                <p14:modId xmlns:p14="http://schemas.microsoft.com/office/powerpoint/2010/main" val="3250787183"/>
              </p:ext>
            </p:extLst>
          </p:nvPr>
        </p:nvGraphicFramePr>
        <p:xfrm>
          <a:off x="6914121" y="1289960"/>
          <a:ext cx="2837098" cy="1326453"/>
        </p:xfrm>
        <a:graphic>
          <a:graphicData uri="http://schemas.openxmlformats.org/drawingml/2006/table">
            <a:tbl>
              <a:tblPr firstRow="1"/>
              <a:tblGrid>
                <a:gridCol w="27844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세미나 소개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sz="1200" dirty="0" smtClean="0"/>
                        <a:t>- </a:t>
                      </a:r>
                      <a:r>
                        <a:rPr lang="ko-KR" altLang="en-US" sz="1200" dirty="0" err="1" smtClean="0"/>
                        <a:t>콘텐츠</a:t>
                      </a:r>
                      <a:endParaRPr sz="1200" dirty="0"/>
                    </a:p>
                  </a:txBody>
                  <a:tcPr marL="37148" marR="37148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2321" y="1479641"/>
            <a:ext cx="2139664" cy="495569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66279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" name="표 6"/>
          <p:cNvGraphicFramePr/>
          <p:nvPr/>
        </p:nvGraphicFramePr>
        <p:xfrm>
          <a:off x="7563598" y="197402"/>
          <a:ext cx="2287588" cy="320040"/>
        </p:xfrm>
        <a:graphic>
          <a:graphicData uri="http://schemas.openxmlformats.org/drawingml/2006/table">
            <a:tbl>
              <a:tblPr/>
              <a:tblGrid>
                <a:gridCol w="114379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79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7739" marR="7739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01" name="표 57"/>
          <p:cNvGraphicFramePr/>
          <p:nvPr>
            <p:extLst>
              <p:ext uri="{D42A27DB-BD31-4B8C-83A1-F6EECF244321}">
                <p14:modId xmlns:p14="http://schemas.microsoft.com/office/powerpoint/2010/main" val="471008656"/>
              </p:ext>
            </p:extLst>
          </p:nvPr>
        </p:nvGraphicFramePr>
        <p:xfrm>
          <a:off x="106925" y="115758"/>
          <a:ext cx="2692403" cy="822960"/>
        </p:xfrm>
        <a:graphic>
          <a:graphicData uri="http://schemas.openxmlformats.org/drawingml/2006/table">
            <a:tbl>
              <a:tblPr firstRow="1"/>
              <a:tblGrid>
                <a:gridCol w="77889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91350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dirty="0" err="1"/>
                        <a:t>화면코드</a:t>
                      </a:r>
                      <a:endParaRPr sz="1200" dirty="0"/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2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sh_user_m_semiDetail</a:t>
                      </a:r>
                      <a:endParaRPr lang="en-US" altLang="ko-KR"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739" marR="7739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화면명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세미나 상세 페이지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06926" y="1283517"/>
          <a:ext cx="6526078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2607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74295" marR="742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1" name="표 13"/>
          <p:cNvGraphicFramePr/>
          <p:nvPr>
            <p:extLst>
              <p:ext uri="{D42A27DB-BD31-4B8C-83A1-F6EECF244321}">
                <p14:modId xmlns:p14="http://schemas.microsoft.com/office/powerpoint/2010/main" val="108956511"/>
              </p:ext>
            </p:extLst>
          </p:nvPr>
        </p:nvGraphicFramePr>
        <p:xfrm>
          <a:off x="6914121" y="1289960"/>
          <a:ext cx="2837098" cy="1326453"/>
        </p:xfrm>
        <a:graphic>
          <a:graphicData uri="http://schemas.openxmlformats.org/drawingml/2006/table">
            <a:tbl>
              <a:tblPr firstRow="1"/>
              <a:tblGrid>
                <a:gridCol w="27844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주의사항</a:t>
                      </a:r>
                      <a:r>
                        <a:rPr lang="en-US" altLang="ko-KR" dirty="0" smtClean="0"/>
                        <a:t>/</a:t>
                      </a:r>
                      <a:r>
                        <a:rPr lang="ko-KR" altLang="en-US" dirty="0" smtClean="0"/>
                        <a:t>안내</a:t>
                      </a:r>
                      <a:endParaRPr lang="en-US" altLang="ko-KR" dirty="0" smtClean="0"/>
                    </a:p>
                    <a:p>
                      <a:pPr marL="171450" indent="-171450" algn="l">
                        <a:buFontTx/>
                        <a:buChar char="-"/>
                        <a:defRPr sz="1500"/>
                      </a:pPr>
                      <a:r>
                        <a:rPr lang="ko-KR" altLang="en-US" sz="1200" dirty="0" smtClean="0"/>
                        <a:t>정보</a:t>
                      </a:r>
                      <a:r>
                        <a:rPr lang="ko-KR" altLang="en-US" sz="1200" baseline="0" dirty="0" smtClean="0"/>
                        <a:t> 제공</a:t>
                      </a:r>
                      <a:endParaRPr sz="1200" dirty="0"/>
                    </a:p>
                  </a:txBody>
                  <a:tcPr marL="37148" marR="37148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947" y="1392195"/>
            <a:ext cx="2151513" cy="511914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44514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" name="표 6"/>
          <p:cNvGraphicFramePr/>
          <p:nvPr/>
        </p:nvGraphicFramePr>
        <p:xfrm>
          <a:off x="7563599" y="197402"/>
          <a:ext cx="2287588" cy="320040"/>
        </p:xfrm>
        <a:graphic>
          <a:graphicData uri="http://schemas.openxmlformats.org/drawingml/2006/table">
            <a:tbl>
              <a:tblPr/>
              <a:tblGrid>
                <a:gridCol w="114379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79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7739" marR="7739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01" name="표 57"/>
          <p:cNvGraphicFramePr/>
          <p:nvPr>
            <p:extLst>
              <p:ext uri="{D42A27DB-BD31-4B8C-83A1-F6EECF244321}">
                <p14:modId xmlns:p14="http://schemas.microsoft.com/office/powerpoint/2010/main" val="3625670774"/>
              </p:ext>
            </p:extLst>
          </p:nvPr>
        </p:nvGraphicFramePr>
        <p:xfrm>
          <a:off x="106925" y="115758"/>
          <a:ext cx="2692403" cy="822960"/>
        </p:xfrm>
        <a:graphic>
          <a:graphicData uri="http://schemas.openxmlformats.org/drawingml/2006/table">
            <a:tbl>
              <a:tblPr firstRow="1"/>
              <a:tblGrid>
                <a:gridCol w="84319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84921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dirty="0" err="1"/>
                        <a:t>화면코드</a:t>
                      </a:r>
                      <a:endParaRPr sz="1200" dirty="0"/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2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sh_user_m_semiDetail</a:t>
                      </a:r>
                      <a:endParaRPr lang="en-US" altLang="ko-KR"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739" marR="7739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화면명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세미나 상세 페이지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46F6A8FD-AE4F-405E-85C4-995D2C5B65BE}"/>
              </a:ext>
            </a:extLst>
          </p:cNvPr>
          <p:cNvSpPr/>
          <p:nvPr/>
        </p:nvSpPr>
        <p:spPr>
          <a:xfrm>
            <a:off x="1916379" y="-970885"/>
            <a:ext cx="59699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이름, 이메일, 주소, 휴대폰 번호, 닉네임, 아이디, 비밀번호</a:t>
            </a:r>
          </a:p>
        </p:txBody>
      </p:sp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06926" y="1283517"/>
          <a:ext cx="6526078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2607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74295" marR="742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1" name="표 13"/>
          <p:cNvGraphicFramePr/>
          <p:nvPr>
            <p:extLst/>
          </p:nvPr>
        </p:nvGraphicFramePr>
        <p:xfrm>
          <a:off x="6914121" y="1289960"/>
          <a:ext cx="2837098" cy="1326453"/>
        </p:xfrm>
        <a:graphic>
          <a:graphicData uri="http://schemas.openxmlformats.org/drawingml/2006/table">
            <a:tbl>
              <a:tblPr firstRow="1"/>
              <a:tblGrid>
                <a:gridCol w="27844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이용후기</a:t>
                      </a:r>
                      <a:r>
                        <a:rPr lang="en-US" altLang="ko-KR" dirty="0" smtClean="0"/>
                        <a:t>(</a:t>
                      </a:r>
                      <a:r>
                        <a:rPr lang="ko-KR" altLang="en-US" dirty="0" err="1" smtClean="0"/>
                        <a:t>더보기</a:t>
                      </a:r>
                      <a:r>
                        <a:rPr lang="en-US" altLang="ko-KR" dirty="0" smtClean="0"/>
                        <a:t>)</a:t>
                      </a:r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-Q&amp;A(</a:t>
                      </a:r>
                      <a:r>
                        <a:rPr lang="ko-KR" altLang="en-US" sz="1200" dirty="0" err="1" smtClean="0"/>
                        <a:t>더보기</a:t>
                      </a:r>
                      <a:r>
                        <a:rPr lang="en-US" altLang="ko-KR" sz="1200" dirty="0" smtClean="0"/>
                        <a:t>)</a:t>
                      </a:r>
                      <a:r>
                        <a:rPr lang="ko-KR" altLang="en-US" sz="1200" dirty="0" smtClean="0"/>
                        <a:t>와 동일</a:t>
                      </a:r>
                      <a:endParaRPr sz="1200" dirty="0"/>
                    </a:p>
                  </a:txBody>
                  <a:tcPr marL="37148" marR="37148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7091" y="1479959"/>
            <a:ext cx="1994904" cy="495505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52044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" name="표 6"/>
          <p:cNvGraphicFramePr/>
          <p:nvPr/>
        </p:nvGraphicFramePr>
        <p:xfrm>
          <a:off x="7563599" y="197402"/>
          <a:ext cx="2287588" cy="320040"/>
        </p:xfrm>
        <a:graphic>
          <a:graphicData uri="http://schemas.openxmlformats.org/drawingml/2006/table">
            <a:tbl>
              <a:tblPr/>
              <a:tblGrid>
                <a:gridCol w="114379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79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7739" marR="7739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01" name="표 57"/>
          <p:cNvGraphicFramePr/>
          <p:nvPr>
            <p:extLst>
              <p:ext uri="{D42A27DB-BD31-4B8C-83A1-F6EECF244321}">
                <p14:modId xmlns:p14="http://schemas.microsoft.com/office/powerpoint/2010/main" val="944282363"/>
              </p:ext>
            </p:extLst>
          </p:nvPr>
        </p:nvGraphicFramePr>
        <p:xfrm>
          <a:off x="106925" y="115758"/>
          <a:ext cx="2692403" cy="822960"/>
        </p:xfrm>
        <a:graphic>
          <a:graphicData uri="http://schemas.openxmlformats.org/drawingml/2006/table">
            <a:tbl>
              <a:tblPr firstRow="1"/>
              <a:tblGrid>
                <a:gridCol w="8360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85635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dirty="0" err="1"/>
                        <a:t>화면코드</a:t>
                      </a:r>
                      <a:endParaRPr sz="1200" dirty="0"/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2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sh_user_m_semiDetail</a:t>
                      </a:r>
                      <a:endParaRPr lang="en-US" altLang="ko-KR"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739" marR="7739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화면명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세미나 상세 페이지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46F6A8FD-AE4F-405E-85C4-995D2C5B65BE}"/>
              </a:ext>
            </a:extLst>
          </p:cNvPr>
          <p:cNvSpPr/>
          <p:nvPr/>
        </p:nvSpPr>
        <p:spPr>
          <a:xfrm>
            <a:off x="1916379" y="-970885"/>
            <a:ext cx="59699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이름, 이메일, 주소, 휴대폰 번호, 닉네임, 아이디, 비밀번호</a:t>
            </a:r>
          </a:p>
        </p:txBody>
      </p:sp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06926" y="1283517"/>
          <a:ext cx="6526078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2607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74295" marR="742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1" name="표 13"/>
          <p:cNvGraphicFramePr/>
          <p:nvPr>
            <p:extLst>
              <p:ext uri="{D42A27DB-BD31-4B8C-83A1-F6EECF244321}">
                <p14:modId xmlns:p14="http://schemas.microsoft.com/office/powerpoint/2010/main" val="2831078784"/>
              </p:ext>
            </p:extLst>
          </p:nvPr>
        </p:nvGraphicFramePr>
        <p:xfrm>
          <a:off x="6914121" y="1289960"/>
          <a:ext cx="2837098" cy="1326453"/>
        </p:xfrm>
        <a:graphic>
          <a:graphicData uri="http://schemas.openxmlformats.org/drawingml/2006/table">
            <a:tbl>
              <a:tblPr firstRow="1"/>
              <a:tblGrid>
                <a:gridCol w="27844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en-US" sz="1500" dirty="0" smtClean="0"/>
                        <a:t>Q&amp;A</a:t>
                      </a:r>
                      <a:r>
                        <a:rPr lang="en-US" sz="1500" baseline="0" dirty="0" smtClean="0"/>
                        <a:t> </a:t>
                      </a:r>
                      <a:r>
                        <a:rPr lang="ko-KR" altLang="en-US" sz="1500" baseline="0" dirty="0" smtClean="0"/>
                        <a:t>목록</a:t>
                      </a:r>
                      <a:endParaRPr lang="en-US" altLang="ko-KR" sz="1500" baseline="0" dirty="0" smtClean="0"/>
                    </a:p>
                    <a:p>
                      <a:pPr algn="l">
                        <a:defRPr sz="1500"/>
                      </a:pPr>
                      <a:r>
                        <a:rPr lang="en-US" sz="1500" baseline="0" dirty="0" smtClean="0"/>
                        <a:t>-</a:t>
                      </a:r>
                      <a:r>
                        <a:rPr lang="ko-KR" altLang="en-US" sz="1500" baseline="0" dirty="0" smtClean="0"/>
                        <a:t>기본 </a:t>
                      </a:r>
                      <a:r>
                        <a:rPr lang="en-US" altLang="ko-KR" sz="1500" baseline="0" dirty="0" smtClean="0"/>
                        <a:t>3</a:t>
                      </a:r>
                      <a:r>
                        <a:rPr lang="ko-KR" altLang="en-US" sz="1500" baseline="0" dirty="0" smtClean="0"/>
                        <a:t>개</a:t>
                      </a:r>
                      <a:endParaRPr sz="1200" dirty="0"/>
                    </a:p>
                  </a:txBody>
                  <a:tcPr marL="37148" marR="37148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1703" y="1519087"/>
            <a:ext cx="2056524" cy="48768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25206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" name="표 6"/>
          <p:cNvGraphicFramePr/>
          <p:nvPr/>
        </p:nvGraphicFramePr>
        <p:xfrm>
          <a:off x="7563599" y="197402"/>
          <a:ext cx="2287588" cy="320040"/>
        </p:xfrm>
        <a:graphic>
          <a:graphicData uri="http://schemas.openxmlformats.org/drawingml/2006/table">
            <a:tbl>
              <a:tblPr/>
              <a:tblGrid>
                <a:gridCol w="114379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79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7739" marR="7739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01" name="표 57"/>
          <p:cNvGraphicFramePr/>
          <p:nvPr>
            <p:extLst>
              <p:ext uri="{D42A27DB-BD31-4B8C-83A1-F6EECF244321}">
                <p14:modId xmlns:p14="http://schemas.microsoft.com/office/powerpoint/2010/main" val="3126922828"/>
              </p:ext>
            </p:extLst>
          </p:nvPr>
        </p:nvGraphicFramePr>
        <p:xfrm>
          <a:off x="106925" y="115758"/>
          <a:ext cx="2692403" cy="822960"/>
        </p:xfrm>
        <a:graphic>
          <a:graphicData uri="http://schemas.openxmlformats.org/drawingml/2006/table">
            <a:tbl>
              <a:tblPr firstRow="1"/>
              <a:tblGrid>
                <a:gridCol w="84319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84921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dirty="0" err="1"/>
                        <a:t>화면코드</a:t>
                      </a:r>
                      <a:endParaRPr sz="1200" dirty="0"/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2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sh_user_m_semiDetail</a:t>
                      </a:r>
                      <a:endParaRPr lang="en-US" altLang="ko-KR"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739" marR="7739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화면명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세미나 상세 페이지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46F6A8FD-AE4F-405E-85C4-995D2C5B65BE}"/>
              </a:ext>
            </a:extLst>
          </p:cNvPr>
          <p:cNvSpPr/>
          <p:nvPr/>
        </p:nvSpPr>
        <p:spPr>
          <a:xfrm>
            <a:off x="1916379" y="-970885"/>
            <a:ext cx="59699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이름, 이메일, 주소, 휴대폰 번호, 닉네임, 아이디, 비밀번호</a:t>
            </a:r>
          </a:p>
        </p:txBody>
      </p:sp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06926" y="1283517"/>
          <a:ext cx="6526078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2607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74295" marR="742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1" name="표 13"/>
          <p:cNvGraphicFramePr/>
          <p:nvPr>
            <p:extLst>
              <p:ext uri="{D42A27DB-BD31-4B8C-83A1-F6EECF244321}">
                <p14:modId xmlns:p14="http://schemas.microsoft.com/office/powerpoint/2010/main" val="3591320829"/>
              </p:ext>
            </p:extLst>
          </p:nvPr>
        </p:nvGraphicFramePr>
        <p:xfrm>
          <a:off x="6914121" y="1289960"/>
          <a:ext cx="2837098" cy="1326453"/>
        </p:xfrm>
        <a:graphic>
          <a:graphicData uri="http://schemas.openxmlformats.org/drawingml/2006/table">
            <a:tbl>
              <a:tblPr firstRow="1"/>
              <a:tblGrid>
                <a:gridCol w="27844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질문작성하기 </a:t>
                      </a:r>
                      <a:r>
                        <a:rPr lang="ko-KR" altLang="en-US" dirty="0" err="1" smtClean="0"/>
                        <a:t>모달</a:t>
                      </a:r>
                      <a:endParaRPr sz="1200" dirty="0"/>
                    </a:p>
                  </a:txBody>
                  <a:tcPr marL="37148" marR="37148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6896" y="1656031"/>
            <a:ext cx="1782409" cy="459259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4057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" name="표 6"/>
          <p:cNvGraphicFramePr/>
          <p:nvPr/>
        </p:nvGraphicFramePr>
        <p:xfrm>
          <a:off x="7563599" y="197402"/>
          <a:ext cx="2287588" cy="320040"/>
        </p:xfrm>
        <a:graphic>
          <a:graphicData uri="http://schemas.openxmlformats.org/drawingml/2006/table">
            <a:tbl>
              <a:tblPr/>
              <a:tblGrid>
                <a:gridCol w="114379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79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7739" marR="7739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01" name="표 57"/>
          <p:cNvGraphicFramePr/>
          <p:nvPr>
            <p:extLst>
              <p:ext uri="{D42A27DB-BD31-4B8C-83A1-F6EECF244321}">
                <p14:modId xmlns:p14="http://schemas.microsoft.com/office/powerpoint/2010/main" val="3352348419"/>
              </p:ext>
            </p:extLst>
          </p:nvPr>
        </p:nvGraphicFramePr>
        <p:xfrm>
          <a:off x="106925" y="115758"/>
          <a:ext cx="2692403" cy="822960"/>
        </p:xfrm>
        <a:graphic>
          <a:graphicData uri="http://schemas.openxmlformats.org/drawingml/2006/table">
            <a:tbl>
              <a:tblPr firstRow="1"/>
              <a:tblGrid>
                <a:gridCol w="87176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82063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dirty="0" err="1"/>
                        <a:t>화면코드</a:t>
                      </a:r>
                      <a:endParaRPr sz="1200" dirty="0"/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2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sh_user_m_semiDetail</a:t>
                      </a:r>
                      <a:endParaRPr lang="en-US" altLang="ko-KR"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739" marR="7739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화면명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세미나 상세 페이지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46F6A8FD-AE4F-405E-85C4-995D2C5B65BE}"/>
              </a:ext>
            </a:extLst>
          </p:cNvPr>
          <p:cNvSpPr/>
          <p:nvPr/>
        </p:nvSpPr>
        <p:spPr>
          <a:xfrm>
            <a:off x="1916379" y="-970885"/>
            <a:ext cx="59699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이름, 이메일, 주소, 휴대폰 번호, 닉네임, 아이디, 비밀번호</a:t>
            </a:r>
          </a:p>
        </p:txBody>
      </p:sp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06926" y="1283517"/>
          <a:ext cx="6526078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2607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74295" marR="742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1" name="표 13"/>
          <p:cNvGraphicFramePr/>
          <p:nvPr>
            <p:extLst>
              <p:ext uri="{D42A27DB-BD31-4B8C-83A1-F6EECF244321}">
                <p14:modId xmlns:p14="http://schemas.microsoft.com/office/powerpoint/2010/main" val="2605624453"/>
              </p:ext>
            </p:extLst>
          </p:nvPr>
        </p:nvGraphicFramePr>
        <p:xfrm>
          <a:off x="6914121" y="1289960"/>
          <a:ext cx="2837098" cy="1326453"/>
        </p:xfrm>
        <a:graphic>
          <a:graphicData uri="http://schemas.openxmlformats.org/drawingml/2006/table">
            <a:tbl>
              <a:tblPr firstRow="1"/>
              <a:tblGrid>
                <a:gridCol w="27844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sz="1500" dirty="0" smtClean="0"/>
                        <a:t>이용후기 </a:t>
                      </a:r>
                      <a:r>
                        <a:rPr lang="ko-KR" altLang="en-US" sz="1500" baseline="0" dirty="0" smtClean="0"/>
                        <a:t>목록</a:t>
                      </a:r>
                      <a:endParaRPr lang="en-US" altLang="ko-KR" sz="1500" baseline="0" dirty="0" smtClean="0"/>
                    </a:p>
                    <a:p>
                      <a:pPr algn="l">
                        <a:defRPr sz="1500"/>
                      </a:pPr>
                      <a:r>
                        <a:rPr lang="en-US" sz="1500" baseline="0" dirty="0" smtClean="0"/>
                        <a:t>-</a:t>
                      </a:r>
                      <a:r>
                        <a:rPr lang="ko-KR" altLang="en-US" sz="1500" baseline="0" dirty="0" smtClean="0"/>
                        <a:t>기본 </a:t>
                      </a:r>
                      <a:r>
                        <a:rPr lang="en-US" altLang="ko-KR" sz="1500" baseline="0" dirty="0" smtClean="0"/>
                        <a:t>3</a:t>
                      </a:r>
                      <a:r>
                        <a:rPr lang="ko-KR" altLang="en-US" sz="1500" baseline="0" dirty="0" smtClean="0"/>
                        <a:t>개</a:t>
                      </a:r>
                      <a:endParaRPr sz="1200" dirty="0"/>
                    </a:p>
                  </a:txBody>
                  <a:tcPr marL="37148" marR="37148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1703" y="1519087"/>
            <a:ext cx="2056524" cy="48768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81309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" name="표 6"/>
          <p:cNvGraphicFramePr/>
          <p:nvPr/>
        </p:nvGraphicFramePr>
        <p:xfrm>
          <a:off x="7563599" y="197402"/>
          <a:ext cx="2287588" cy="320040"/>
        </p:xfrm>
        <a:graphic>
          <a:graphicData uri="http://schemas.openxmlformats.org/drawingml/2006/table">
            <a:tbl>
              <a:tblPr/>
              <a:tblGrid>
                <a:gridCol w="114379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79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7739" marR="7739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01" name="표 57"/>
          <p:cNvGraphicFramePr/>
          <p:nvPr>
            <p:extLst>
              <p:ext uri="{D42A27DB-BD31-4B8C-83A1-F6EECF244321}">
                <p14:modId xmlns:p14="http://schemas.microsoft.com/office/powerpoint/2010/main" val="3154242090"/>
              </p:ext>
            </p:extLst>
          </p:nvPr>
        </p:nvGraphicFramePr>
        <p:xfrm>
          <a:off x="106925" y="115758"/>
          <a:ext cx="2692403" cy="822960"/>
        </p:xfrm>
        <a:graphic>
          <a:graphicData uri="http://schemas.openxmlformats.org/drawingml/2006/table">
            <a:tbl>
              <a:tblPr firstRow="1"/>
              <a:tblGrid>
                <a:gridCol w="77889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91350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dirty="0" err="1"/>
                        <a:t>화면코드</a:t>
                      </a:r>
                      <a:endParaRPr sz="1200" dirty="0"/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2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sh_user_m_semiDetail</a:t>
                      </a:r>
                      <a:endParaRPr lang="en-US" altLang="ko-KR"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739" marR="7739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화면명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세미나 상세 페이지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46F6A8FD-AE4F-405E-85C4-995D2C5B65BE}"/>
              </a:ext>
            </a:extLst>
          </p:cNvPr>
          <p:cNvSpPr/>
          <p:nvPr/>
        </p:nvSpPr>
        <p:spPr>
          <a:xfrm>
            <a:off x="1916379" y="-970885"/>
            <a:ext cx="59699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이름, 이메일, 주소, 휴대폰 번호, 닉네임, 아이디, 비밀번호</a:t>
            </a:r>
          </a:p>
        </p:txBody>
      </p:sp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06926" y="1283517"/>
          <a:ext cx="6526078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2607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74295" marR="742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1" name="표 13"/>
          <p:cNvGraphicFramePr/>
          <p:nvPr>
            <p:extLst>
              <p:ext uri="{D42A27DB-BD31-4B8C-83A1-F6EECF244321}">
                <p14:modId xmlns:p14="http://schemas.microsoft.com/office/powerpoint/2010/main" val="649626061"/>
              </p:ext>
            </p:extLst>
          </p:nvPr>
        </p:nvGraphicFramePr>
        <p:xfrm>
          <a:off x="6914121" y="1289960"/>
          <a:ext cx="2837098" cy="1326453"/>
        </p:xfrm>
        <a:graphic>
          <a:graphicData uri="http://schemas.openxmlformats.org/drawingml/2006/table">
            <a:tbl>
              <a:tblPr firstRow="1"/>
              <a:tblGrid>
                <a:gridCol w="27844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후기작성하기 </a:t>
                      </a:r>
                      <a:r>
                        <a:rPr lang="ko-KR" altLang="en-US" dirty="0" err="1" smtClean="0"/>
                        <a:t>모달</a:t>
                      </a:r>
                      <a:endParaRPr sz="1200" dirty="0"/>
                    </a:p>
                  </a:txBody>
                  <a:tcPr marL="37148" marR="37148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6896" y="1656031"/>
            <a:ext cx="1782409" cy="459259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84700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" name="표 6"/>
          <p:cNvGraphicFramePr/>
          <p:nvPr/>
        </p:nvGraphicFramePr>
        <p:xfrm>
          <a:off x="7563599" y="197402"/>
          <a:ext cx="2287588" cy="320040"/>
        </p:xfrm>
        <a:graphic>
          <a:graphicData uri="http://schemas.openxmlformats.org/drawingml/2006/table">
            <a:tbl>
              <a:tblPr/>
              <a:tblGrid>
                <a:gridCol w="114379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79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7739" marR="7739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01" name="표 57"/>
          <p:cNvGraphicFramePr/>
          <p:nvPr>
            <p:extLst>
              <p:ext uri="{D42A27DB-BD31-4B8C-83A1-F6EECF244321}">
                <p14:modId xmlns:p14="http://schemas.microsoft.com/office/powerpoint/2010/main" val="2045238296"/>
              </p:ext>
            </p:extLst>
          </p:nvPr>
        </p:nvGraphicFramePr>
        <p:xfrm>
          <a:off x="106925" y="115758"/>
          <a:ext cx="2692403" cy="822960"/>
        </p:xfrm>
        <a:graphic>
          <a:graphicData uri="http://schemas.openxmlformats.org/drawingml/2006/table">
            <a:tbl>
              <a:tblPr firstRow="1"/>
              <a:tblGrid>
                <a:gridCol w="85033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84206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dirty="0" err="1"/>
                        <a:t>화면코드</a:t>
                      </a:r>
                      <a:endParaRPr sz="1200" dirty="0"/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2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sh_user_m_semiQna</a:t>
                      </a:r>
                      <a:endParaRPr lang="en-US" altLang="ko-KR"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739" marR="7739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화면명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세미나 상세 페이지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46F6A8FD-AE4F-405E-85C4-995D2C5B65BE}"/>
              </a:ext>
            </a:extLst>
          </p:cNvPr>
          <p:cNvSpPr/>
          <p:nvPr/>
        </p:nvSpPr>
        <p:spPr>
          <a:xfrm>
            <a:off x="1916379" y="-970885"/>
            <a:ext cx="59699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이름, 이메일, 주소, 휴대폰 번호, 닉네임, 아이디, 비밀번호</a:t>
            </a:r>
          </a:p>
        </p:txBody>
      </p:sp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06926" y="1283517"/>
          <a:ext cx="6526078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2607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74295" marR="742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1" name="표 13"/>
          <p:cNvGraphicFramePr/>
          <p:nvPr>
            <p:extLst/>
          </p:nvPr>
        </p:nvGraphicFramePr>
        <p:xfrm>
          <a:off x="6914121" y="1289960"/>
          <a:ext cx="2837098" cy="1326453"/>
        </p:xfrm>
        <a:graphic>
          <a:graphicData uri="http://schemas.openxmlformats.org/drawingml/2006/table">
            <a:tbl>
              <a:tblPr firstRow="1"/>
              <a:tblGrid>
                <a:gridCol w="27844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이용후기</a:t>
                      </a:r>
                      <a:r>
                        <a:rPr lang="en-US" altLang="ko-KR" dirty="0" smtClean="0"/>
                        <a:t>(</a:t>
                      </a:r>
                      <a:r>
                        <a:rPr lang="ko-KR" altLang="en-US" dirty="0" err="1" smtClean="0"/>
                        <a:t>더보기</a:t>
                      </a:r>
                      <a:r>
                        <a:rPr lang="en-US" altLang="ko-KR" dirty="0" smtClean="0"/>
                        <a:t>)</a:t>
                      </a:r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-Q&amp;A(</a:t>
                      </a:r>
                      <a:r>
                        <a:rPr lang="ko-KR" altLang="en-US" sz="1200" dirty="0" err="1" smtClean="0"/>
                        <a:t>더보기</a:t>
                      </a:r>
                      <a:r>
                        <a:rPr lang="en-US" altLang="ko-KR" sz="1200" dirty="0" smtClean="0"/>
                        <a:t>)</a:t>
                      </a:r>
                      <a:r>
                        <a:rPr lang="ko-KR" altLang="en-US" sz="1200" dirty="0" smtClean="0"/>
                        <a:t>와 동일</a:t>
                      </a:r>
                      <a:endParaRPr sz="1200" dirty="0"/>
                    </a:p>
                  </a:txBody>
                  <a:tcPr marL="37148" marR="37148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pSp>
        <p:nvGrpSpPr>
          <p:cNvPr id="6" name="그룹 5"/>
          <p:cNvGrpSpPr/>
          <p:nvPr/>
        </p:nvGrpSpPr>
        <p:grpSpPr>
          <a:xfrm>
            <a:off x="2315011" y="1577027"/>
            <a:ext cx="2270997" cy="4760920"/>
            <a:chOff x="2808054" y="1804087"/>
            <a:chExt cx="2795073" cy="4760920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08055" y="1886464"/>
              <a:ext cx="2622079" cy="3623849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08054" y="5310953"/>
              <a:ext cx="2622079" cy="1254053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93548" y="1804087"/>
              <a:ext cx="209579" cy="47609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71480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" name="표 6"/>
          <p:cNvGraphicFramePr/>
          <p:nvPr/>
        </p:nvGraphicFramePr>
        <p:xfrm>
          <a:off x="7563599" y="197402"/>
          <a:ext cx="2287588" cy="320040"/>
        </p:xfrm>
        <a:graphic>
          <a:graphicData uri="http://schemas.openxmlformats.org/drawingml/2006/table">
            <a:tbl>
              <a:tblPr/>
              <a:tblGrid>
                <a:gridCol w="114379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79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7739" marR="7739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01" name="표 57"/>
          <p:cNvGraphicFramePr/>
          <p:nvPr>
            <p:extLst>
              <p:ext uri="{D42A27DB-BD31-4B8C-83A1-F6EECF244321}">
                <p14:modId xmlns:p14="http://schemas.microsoft.com/office/powerpoint/2010/main" val="2244496167"/>
              </p:ext>
            </p:extLst>
          </p:nvPr>
        </p:nvGraphicFramePr>
        <p:xfrm>
          <a:off x="106925" y="115758"/>
          <a:ext cx="2692403" cy="822960"/>
        </p:xfrm>
        <a:graphic>
          <a:graphicData uri="http://schemas.openxmlformats.org/drawingml/2006/table">
            <a:tbl>
              <a:tblPr firstRow="1"/>
              <a:tblGrid>
                <a:gridCol w="85748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83492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dirty="0" err="1"/>
                        <a:t>화면코드</a:t>
                      </a:r>
                      <a:endParaRPr sz="1200" dirty="0"/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2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sh_user_w_semiPay</a:t>
                      </a:r>
                      <a:endParaRPr lang="en-US" altLang="ko-KR"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739" marR="7739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화면명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세미나 결제 페이지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46F6A8FD-AE4F-405E-85C4-995D2C5B65BE}"/>
              </a:ext>
            </a:extLst>
          </p:cNvPr>
          <p:cNvSpPr/>
          <p:nvPr/>
        </p:nvSpPr>
        <p:spPr>
          <a:xfrm>
            <a:off x="1916379" y="-970885"/>
            <a:ext cx="59699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이름, 이메일, 주소, 휴대폰 번호, 닉네임, 아이디, 비밀번호</a:t>
            </a: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708863"/>
              </p:ext>
            </p:extLst>
          </p:nvPr>
        </p:nvGraphicFramePr>
        <p:xfrm>
          <a:off x="106926" y="1283517"/>
          <a:ext cx="6526078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2607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74295" marR="742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74295" marR="742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258660" y="1349364"/>
            <a:ext cx="4153325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328" y="2435346"/>
            <a:ext cx="3520901" cy="357522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0345" y="2435348"/>
            <a:ext cx="2111982" cy="2374905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234261" y="2022804"/>
            <a:ext cx="240957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7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6" name="표 13"/>
          <p:cNvGraphicFramePr/>
          <p:nvPr>
            <p:extLst>
              <p:ext uri="{D42A27DB-BD31-4B8C-83A1-F6EECF244321}">
                <p14:modId xmlns:p14="http://schemas.microsoft.com/office/powerpoint/2010/main" val="3488823850"/>
              </p:ext>
            </p:extLst>
          </p:nvPr>
        </p:nvGraphicFramePr>
        <p:xfrm>
          <a:off x="6914121" y="1264252"/>
          <a:ext cx="2837098" cy="2212116"/>
        </p:xfrm>
        <a:graphic>
          <a:graphicData uri="http://schemas.openxmlformats.org/drawingml/2006/table">
            <a:tbl>
              <a:tblPr firstRow="1"/>
              <a:tblGrid>
                <a:gridCol w="27844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83316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 err="1"/>
                        <a:t>기능명</a:t>
                      </a:r>
                      <a:endParaRPr sz="1500" b="1" dirty="0"/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7</a:t>
                      </a:r>
                      <a:endParaRPr sz="1500" dirty="0"/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세미나</a:t>
                      </a:r>
                      <a:endParaRPr lang="en-US" altLang="ko-KR" dirty="0" smtClean="0"/>
                    </a:p>
                    <a:p>
                      <a:pPr marL="171450" indent="-171450" algn="l">
                        <a:buFontTx/>
                        <a:buChar char="-"/>
                        <a:defRPr sz="1500"/>
                      </a:pPr>
                      <a:r>
                        <a:rPr lang="ko-KR" altLang="en-US" sz="1200" baseline="0" dirty="0" smtClean="0"/>
                        <a:t>세미나에 대한 정보</a:t>
                      </a:r>
                      <a:endParaRPr sz="1200" dirty="0"/>
                    </a:p>
                  </a:txBody>
                  <a:tcPr marL="37148" marR="37148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8</a:t>
                      </a:r>
                      <a:endParaRPr sz="1500" dirty="0"/>
                    </a:p>
                  </a:txBody>
                  <a:tcPr marL="37148" marR="37148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sz="1500" dirty="0" smtClean="0"/>
                        <a:t>결제 예정 금액</a:t>
                      </a:r>
                      <a:endParaRPr lang="en-US" altLang="ko-KR" sz="1500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 </a:t>
                      </a:r>
                      <a:r>
                        <a:rPr lang="ko-KR" altLang="en-US" sz="1200" dirty="0" smtClean="0"/>
                        <a:t>최종 결제 금액 표시</a:t>
                      </a:r>
                    </a:p>
                    <a:p>
                      <a:pPr algn="l">
                        <a:defRPr sz="1500"/>
                      </a:pPr>
                      <a:endParaRPr sz="1200" dirty="0"/>
                    </a:p>
                  </a:txBody>
                  <a:tcPr marL="37148" marR="3714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17" name="직사각형 16"/>
          <p:cNvSpPr/>
          <p:nvPr/>
        </p:nvSpPr>
        <p:spPr>
          <a:xfrm>
            <a:off x="4240738" y="2062679"/>
            <a:ext cx="240957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8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405581" y="2792627"/>
            <a:ext cx="2309169" cy="2363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b="1" dirty="0" smtClean="0">
                <a:solidFill>
                  <a:schemeClr val="tx1"/>
                </a:solidFill>
              </a:rPr>
              <a:t>IT </a:t>
            </a:r>
            <a:r>
              <a:rPr lang="ko-KR" altLang="en-US" sz="1100" b="1" dirty="0" smtClean="0">
                <a:solidFill>
                  <a:schemeClr val="tx1"/>
                </a:solidFill>
              </a:rPr>
              <a:t>최신 </a:t>
            </a:r>
            <a:r>
              <a:rPr lang="ko-KR" altLang="en-US" sz="1100" b="1" dirty="0" err="1" smtClean="0">
                <a:solidFill>
                  <a:schemeClr val="tx1"/>
                </a:solidFill>
              </a:rPr>
              <a:t>트렌드</a:t>
            </a:r>
            <a:r>
              <a:rPr lang="ko-KR" altLang="en-US" sz="1100" b="1" dirty="0" smtClean="0">
                <a:solidFill>
                  <a:schemeClr val="tx1"/>
                </a:solidFill>
              </a:rPr>
              <a:t> 공유 세미나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405582" y="3169805"/>
            <a:ext cx="2502136" cy="4329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 smtClean="0">
                <a:solidFill>
                  <a:schemeClr val="tx1"/>
                </a:solidFill>
              </a:rPr>
              <a:t>IT </a:t>
            </a:r>
            <a:r>
              <a:rPr lang="ko-KR" altLang="en-US" sz="800" dirty="0" smtClean="0">
                <a:solidFill>
                  <a:schemeClr val="tx1"/>
                </a:solidFill>
              </a:rPr>
              <a:t>최신 </a:t>
            </a:r>
            <a:r>
              <a:rPr lang="ko-KR" altLang="en-US" sz="800" dirty="0" err="1" smtClean="0">
                <a:solidFill>
                  <a:schemeClr val="tx1"/>
                </a:solidFill>
              </a:rPr>
              <a:t>트렌드</a:t>
            </a:r>
            <a:r>
              <a:rPr lang="ko-KR" altLang="en-US" sz="800" dirty="0" smtClean="0">
                <a:solidFill>
                  <a:schemeClr val="tx1"/>
                </a:solidFill>
              </a:rPr>
              <a:t> 공유 세미나는 </a:t>
            </a:r>
            <a:r>
              <a:rPr lang="en-US" altLang="ko-KR" sz="800" dirty="0" smtClean="0">
                <a:solidFill>
                  <a:schemeClr val="tx1"/>
                </a:solidFill>
              </a:rPr>
              <a:t>IT </a:t>
            </a:r>
            <a:r>
              <a:rPr lang="ko-KR" altLang="en-US" sz="800" dirty="0" smtClean="0">
                <a:solidFill>
                  <a:schemeClr val="tx1"/>
                </a:solidFill>
              </a:rPr>
              <a:t>정보를 공유합니다</a:t>
            </a:r>
            <a:r>
              <a:rPr lang="en-US" altLang="ko-KR" sz="800" dirty="0" smtClean="0">
                <a:solidFill>
                  <a:schemeClr val="tx1"/>
                </a:solidFill>
              </a:rPr>
              <a:t>. </a:t>
            </a:r>
            <a:r>
              <a:rPr lang="ko-KR" altLang="en-US" sz="800" dirty="0" smtClean="0">
                <a:solidFill>
                  <a:schemeClr val="tx1"/>
                </a:solidFill>
              </a:rPr>
              <a:t>주로 노트북</a:t>
            </a:r>
            <a:r>
              <a:rPr lang="en-US" altLang="ko-KR" sz="800" dirty="0" smtClean="0">
                <a:solidFill>
                  <a:schemeClr val="tx1"/>
                </a:solidFill>
              </a:rPr>
              <a:t>, </a:t>
            </a:r>
            <a:r>
              <a:rPr lang="ko-KR" altLang="en-US" sz="800" dirty="0" smtClean="0">
                <a:solidFill>
                  <a:schemeClr val="tx1"/>
                </a:solidFill>
              </a:rPr>
              <a:t>데스크톱</a:t>
            </a:r>
            <a:r>
              <a:rPr lang="en-US" altLang="ko-KR" sz="800" dirty="0" smtClean="0">
                <a:solidFill>
                  <a:schemeClr val="tx1"/>
                </a:solidFill>
              </a:rPr>
              <a:t>, </a:t>
            </a:r>
            <a:r>
              <a:rPr lang="ko-KR" altLang="en-US" sz="800" dirty="0" smtClean="0">
                <a:solidFill>
                  <a:schemeClr val="tx1"/>
                </a:solidFill>
              </a:rPr>
              <a:t>휴대폰에 대해 토론하고 친목을 도모합니다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9051" y="4434803"/>
            <a:ext cx="3157042" cy="1064103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700977" y="4333355"/>
            <a:ext cx="3155606" cy="16143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r>
              <a:rPr lang="en-US" altLang="ko-KR" sz="700" dirty="0" smtClean="0">
                <a:solidFill>
                  <a:schemeClr val="tx1"/>
                </a:solidFill>
              </a:rPr>
              <a:t>IT </a:t>
            </a:r>
            <a:r>
              <a:rPr lang="ko-KR" altLang="en-US" sz="700" dirty="0" smtClean="0">
                <a:solidFill>
                  <a:schemeClr val="tx1"/>
                </a:solidFill>
              </a:rPr>
              <a:t>최신 </a:t>
            </a:r>
            <a:r>
              <a:rPr lang="ko-KR" altLang="en-US" sz="700" dirty="0" err="1" smtClean="0">
                <a:solidFill>
                  <a:schemeClr val="tx1"/>
                </a:solidFill>
              </a:rPr>
              <a:t>트렌드</a:t>
            </a:r>
            <a:r>
              <a:rPr lang="ko-KR" altLang="en-US" sz="700" dirty="0" smtClean="0">
                <a:solidFill>
                  <a:schemeClr val="tx1"/>
                </a:solidFill>
              </a:rPr>
              <a:t> 공유 세미나는 </a:t>
            </a:r>
            <a:r>
              <a:rPr lang="en-US" altLang="ko-KR" sz="700" dirty="0" smtClean="0">
                <a:solidFill>
                  <a:schemeClr val="tx1"/>
                </a:solidFill>
              </a:rPr>
              <a:t>IT </a:t>
            </a:r>
            <a:r>
              <a:rPr lang="ko-KR" altLang="en-US" sz="700" dirty="0" smtClean="0">
                <a:solidFill>
                  <a:schemeClr val="tx1"/>
                </a:solidFill>
              </a:rPr>
              <a:t>정보를 공유합니다</a:t>
            </a:r>
            <a:r>
              <a:rPr lang="en-US" altLang="ko-KR" sz="700" dirty="0" smtClean="0">
                <a:solidFill>
                  <a:schemeClr val="tx1"/>
                </a:solidFill>
              </a:rPr>
              <a:t>. </a:t>
            </a:r>
            <a:r>
              <a:rPr lang="ko-KR" altLang="en-US" sz="700" dirty="0" smtClean="0">
                <a:solidFill>
                  <a:schemeClr val="tx1"/>
                </a:solidFill>
              </a:rPr>
              <a:t>주로 노트북</a:t>
            </a:r>
            <a:r>
              <a:rPr lang="en-US" altLang="ko-KR" sz="700" dirty="0" smtClean="0">
                <a:solidFill>
                  <a:schemeClr val="tx1"/>
                </a:solidFill>
              </a:rPr>
              <a:t>, </a:t>
            </a:r>
            <a:r>
              <a:rPr lang="ko-KR" altLang="en-US" sz="700" dirty="0" smtClean="0">
                <a:solidFill>
                  <a:schemeClr val="tx1"/>
                </a:solidFill>
              </a:rPr>
              <a:t>데스크톱</a:t>
            </a:r>
            <a:r>
              <a:rPr lang="en-US" altLang="ko-KR" sz="700" dirty="0" smtClean="0">
                <a:solidFill>
                  <a:schemeClr val="tx1"/>
                </a:solidFill>
              </a:rPr>
              <a:t>, </a:t>
            </a:r>
            <a:r>
              <a:rPr lang="ko-KR" altLang="en-US" sz="700" dirty="0" smtClean="0">
                <a:solidFill>
                  <a:schemeClr val="tx1"/>
                </a:solidFill>
              </a:rPr>
              <a:t>휴대폰에 대해 토론하고 친목을 도모합니다 </a:t>
            </a:r>
            <a:r>
              <a:rPr lang="en-US" altLang="ko-KR" sz="700" dirty="0">
                <a:solidFill>
                  <a:schemeClr val="tx1"/>
                </a:solidFill>
              </a:rPr>
              <a:t>IT </a:t>
            </a:r>
            <a:r>
              <a:rPr lang="ko-KR" altLang="en-US" sz="700" dirty="0">
                <a:solidFill>
                  <a:schemeClr val="tx1"/>
                </a:solidFill>
              </a:rPr>
              <a:t>최신 </a:t>
            </a:r>
            <a:r>
              <a:rPr lang="ko-KR" altLang="en-US" sz="700" dirty="0" err="1">
                <a:solidFill>
                  <a:schemeClr val="tx1"/>
                </a:solidFill>
              </a:rPr>
              <a:t>트렌드</a:t>
            </a:r>
            <a:r>
              <a:rPr lang="ko-KR" altLang="en-US" sz="700" dirty="0">
                <a:solidFill>
                  <a:schemeClr val="tx1"/>
                </a:solidFill>
              </a:rPr>
              <a:t> 공유 세미나는 </a:t>
            </a:r>
            <a:r>
              <a:rPr lang="en-US" altLang="ko-KR" sz="700" dirty="0">
                <a:solidFill>
                  <a:schemeClr val="tx1"/>
                </a:solidFill>
              </a:rPr>
              <a:t>IT </a:t>
            </a:r>
            <a:r>
              <a:rPr lang="ko-KR" altLang="en-US" sz="700" dirty="0">
                <a:solidFill>
                  <a:schemeClr val="tx1"/>
                </a:solidFill>
              </a:rPr>
              <a:t>정보를 공유합니다</a:t>
            </a:r>
            <a:r>
              <a:rPr lang="en-US" altLang="ko-KR" sz="700" dirty="0">
                <a:solidFill>
                  <a:schemeClr val="tx1"/>
                </a:solidFill>
              </a:rPr>
              <a:t>. </a:t>
            </a:r>
            <a:r>
              <a:rPr lang="ko-KR" altLang="en-US" sz="700" dirty="0">
                <a:solidFill>
                  <a:schemeClr val="tx1"/>
                </a:solidFill>
              </a:rPr>
              <a:t>주로 노트북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데스크톱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휴대폰에 대해 토론하고 친목을 </a:t>
            </a:r>
            <a:r>
              <a:rPr lang="ko-KR" altLang="en-US" sz="700" dirty="0" smtClean="0">
                <a:solidFill>
                  <a:schemeClr val="tx1"/>
                </a:solidFill>
              </a:rPr>
              <a:t>도모합니다</a:t>
            </a:r>
            <a:r>
              <a:rPr lang="en-US" altLang="ko-KR" sz="700" dirty="0">
                <a:solidFill>
                  <a:schemeClr val="tx1"/>
                </a:solidFill>
              </a:rPr>
              <a:t>IT </a:t>
            </a:r>
            <a:r>
              <a:rPr lang="ko-KR" altLang="en-US" sz="700" dirty="0">
                <a:solidFill>
                  <a:schemeClr val="tx1"/>
                </a:solidFill>
              </a:rPr>
              <a:t>최신 </a:t>
            </a:r>
            <a:r>
              <a:rPr lang="ko-KR" altLang="en-US" sz="700" dirty="0" err="1">
                <a:solidFill>
                  <a:schemeClr val="tx1"/>
                </a:solidFill>
              </a:rPr>
              <a:t>트렌드</a:t>
            </a:r>
            <a:r>
              <a:rPr lang="ko-KR" altLang="en-US" sz="700" dirty="0">
                <a:solidFill>
                  <a:schemeClr val="tx1"/>
                </a:solidFill>
              </a:rPr>
              <a:t> 공유 세미나는 </a:t>
            </a:r>
            <a:r>
              <a:rPr lang="en-US" altLang="ko-KR" sz="700" dirty="0">
                <a:solidFill>
                  <a:schemeClr val="tx1"/>
                </a:solidFill>
              </a:rPr>
              <a:t>IT </a:t>
            </a:r>
            <a:r>
              <a:rPr lang="ko-KR" altLang="en-US" sz="700" dirty="0">
                <a:solidFill>
                  <a:schemeClr val="tx1"/>
                </a:solidFill>
              </a:rPr>
              <a:t>정보를 공유합니다</a:t>
            </a:r>
            <a:r>
              <a:rPr lang="en-US" altLang="ko-KR" sz="700" dirty="0">
                <a:solidFill>
                  <a:schemeClr val="tx1"/>
                </a:solidFill>
              </a:rPr>
              <a:t>. </a:t>
            </a:r>
            <a:r>
              <a:rPr lang="ko-KR" altLang="en-US" sz="700" dirty="0">
                <a:solidFill>
                  <a:schemeClr val="tx1"/>
                </a:solidFill>
              </a:rPr>
              <a:t>주로 노트북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데스크톱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휴대폰에 대해 토론하고 친목을 </a:t>
            </a:r>
            <a:r>
              <a:rPr lang="ko-KR" altLang="en-US" sz="700" dirty="0" smtClean="0">
                <a:solidFill>
                  <a:schemeClr val="tx1"/>
                </a:solidFill>
              </a:rPr>
              <a:t>도모합니다</a:t>
            </a:r>
            <a:r>
              <a:rPr lang="en-US" altLang="ko-KR" sz="700" dirty="0" smtClean="0">
                <a:solidFill>
                  <a:schemeClr val="tx1"/>
                </a:solidFill>
              </a:rPr>
              <a:t>IT </a:t>
            </a:r>
            <a:r>
              <a:rPr lang="ko-KR" altLang="en-US" sz="700" dirty="0">
                <a:solidFill>
                  <a:schemeClr val="tx1"/>
                </a:solidFill>
              </a:rPr>
              <a:t>최신 </a:t>
            </a:r>
            <a:r>
              <a:rPr lang="ko-KR" altLang="en-US" sz="700" dirty="0" err="1">
                <a:solidFill>
                  <a:schemeClr val="tx1"/>
                </a:solidFill>
              </a:rPr>
              <a:t>트렌드</a:t>
            </a:r>
            <a:r>
              <a:rPr lang="ko-KR" altLang="en-US" sz="700" dirty="0">
                <a:solidFill>
                  <a:schemeClr val="tx1"/>
                </a:solidFill>
              </a:rPr>
              <a:t> 공유 세미나는 </a:t>
            </a:r>
            <a:r>
              <a:rPr lang="en-US" altLang="ko-KR" sz="700" dirty="0">
                <a:solidFill>
                  <a:schemeClr val="tx1"/>
                </a:solidFill>
              </a:rPr>
              <a:t>IT </a:t>
            </a:r>
            <a:r>
              <a:rPr lang="ko-KR" altLang="en-US" sz="700" dirty="0">
                <a:solidFill>
                  <a:schemeClr val="tx1"/>
                </a:solidFill>
              </a:rPr>
              <a:t>정보를 공유합니다</a:t>
            </a:r>
            <a:r>
              <a:rPr lang="en-US" altLang="ko-KR" sz="700" dirty="0">
                <a:solidFill>
                  <a:schemeClr val="tx1"/>
                </a:solidFill>
              </a:rPr>
              <a:t>. </a:t>
            </a:r>
            <a:r>
              <a:rPr lang="ko-KR" altLang="en-US" sz="700" dirty="0">
                <a:solidFill>
                  <a:schemeClr val="tx1"/>
                </a:solidFill>
              </a:rPr>
              <a:t>주로 노트북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데스크톱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휴대폰에 대해 토론하고 친목을 </a:t>
            </a:r>
            <a:r>
              <a:rPr lang="ko-KR" altLang="en-US" sz="700" dirty="0" smtClean="0">
                <a:solidFill>
                  <a:schemeClr val="tx1"/>
                </a:solidFill>
              </a:rPr>
              <a:t>도모합니다</a:t>
            </a:r>
            <a:r>
              <a:rPr lang="en-US" altLang="ko-KR" sz="700" dirty="0" smtClean="0">
                <a:solidFill>
                  <a:schemeClr val="tx1"/>
                </a:solidFill>
              </a:rPr>
              <a:t>IT </a:t>
            </a:r>
            <a:r>
              <a:rPr lang="ko-KR" altLang="en-US" sz="700" dirty="0">
                <a:solidFill>
                  <a:schemeClr val="tx1"/>
                </a:solidFill>
              </a:rPr>
              <a:t>최신 </a:t>
            </a:r>
            <a:r>
              <a:rPr lang="ko-KR" altLang="en-US" sz="700" dirty="0" err="1">
                <a:solidFill>
                  <a:schemeClr val="tx1"/>
                </a:solidFill>
              </a:rPr>
              <a:t>트렌드</a:t>
            </a:r>
            <a:r>
              <a:rPr lang="ko-KR" altLang="en-US" sz="700" dirty="0">
                <a:solidFill>
                  <a:schemeClr val="tx1"/>
                </a:solidFill>
              </a:rPr>
              <a:t> 공유 세미나는 </a:t>
            </a:r>
            <a:r>
              <a:rPr lang="en-US" altLang="ko-KR" sz="700" dirty="0">
                <a:solidFill>
                  <a:schemeClr val="tx1"/>
                </a:solidFill>
              </a:rPr>
              <a:t>IT </a:t>
            </a:r>
            <a:r>
              <a:rPr lang="ko-KR" altLang="en-US" sz="700" dirty="0">
                <a:solidFill>
                  <a:schemeClr val="tx1"/>
                </a:solidFill>
              </a:rPr>
              <a:t>정보를 공유합니다</a:t>
            </a:r>
            <a:r>
              <a:rPr lang="en-US" altLang="ko-KR" sz="700" dirty="0">
                <a:solidFill>
                  <a:schemeClr val="tx1"/>
                </a:solidFill>
              </a:rPr>
              <a:t>. </a:t>
            </a:r>
            <a:r>
              <a:rPr lang="ko-KR" altLang="en-US" sz="700" dirty="0">
                <a:solidFill>
                  <a:schemeClr val="tx1"/>
                </a:solidFill>
              </a:rPr>
              <a:t>주로 노트북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데스크톱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휴대폰에 대해 토론하고 친목을 </a:t>
            </a:r>
            <a:r>
              <a:rPr lang="ko-KR" altLang="en-US" sz="700" dirty="0" smtClean="0">
                <a:solidFill>
                  <a:schemeClr val="tx1"/>
                </a:solidFill>
              </a:rPr>
              <a:t>도모합니다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058813" y="1952368"/>
            <a:ext cx="767281" cy="2965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 smtClean="0">
                <a:solidFill>
                  <a:schemeClr val="tx1"/>
                </a:solidFill>
              </a:rPr>
              <a:t>신청하기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414980" y="2415339"/>
            <a:ext cx="767281" cy="1897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 smtClean="0">
                <a:solidFill>
                  <a:schemeClr val="tx1"/>
                </a:solidFill>
              </a:rPr>
              <a:t>신청 세미나</a:t>
            </a:r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4461615" y="2865728"/>
            <a:ext cx="416989" cy="1443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 smtClean="0">
                <a:solidFill>
                  <a:schemeClr val="bg1">
                    <a:lumMod val="50000"/>
                  </a:schemeClr>
                </a:solidFill>
              </a:rPr>
              <a:t>날짜</a:t>
            </a:r>
            <a:endParaRPr lang="ko-KR" altLang="en-US" sz="7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4461615" y="3232736"/>
            <a:ext cx="416989" cy="1443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smtClean="0">
                <a:solidFill>
                  <a:schemeClr val="bg1">
                    <a:lumMod val="50000"/>
                  </a:schemeClr>
                </a:solidFill>
              </a:rPr>
              <a:t>시간</a:t>
            </a:r>
            <a:endParaRPr lang="ko-KR" altLang="en-US" sz="7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4411985" y="3608535"/>
            <a:ext cx="466619" cy="1215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 smtClean="0">
                <a:solidFill>
                  <a:schemeClr val="bg1">
                    <a:lumMod val="50000"/>
                  </a:schemeClr>
                </a:solidFill>
              </a:rPr>
              <a:t>신청인원</a:t>
            </a:r>
            <a:endParaRPr lang="ko-KR" altLang="en-US" sz="7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68334" y="4436593"/>
            <a:ext cx="311201" cy="141857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55972" y="4434803"/>
            <a:ext cx="407768" cy="190101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25072" y="4412257"/>
            <a:ext cx="224465" cy="190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201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9906000" cy="68579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442610" y="2492896"/>
            <a:ext cx="7020780" cy="523220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800" b="1" spc="300" dirty="0" smtClean="0">
                <a:solidFill>
                  <a:schemeClr val="bg1"/>
                </a:solidFill>
                <a:latin typeface="Microsoft Yi Baiti" pitchFamily="66" charset="0"/>
                <a:ea typeface="KoPub돋움체 Medium" pitchFamily="18" charset="-127"/>
              </a:rPr>
              <a:t>권기범</a:t>
            </a:r>
            <a:endParaRPr kumimoji="0" lang="en-US" altLang="ko-KR" sz="2800" b="1" spc="300" dirty="0" smtClean="0">
              <a:solidFill>
                <a:schemeClr val="bg1"/>
              </a:solidFill>
              <a:latin typeface="Microsoft Yi Baiti" pitchFamily="66" charset="0"/>
              <a:ea typeface="KoPub돋움체 Medium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325597" y="4149080"/>
            <a:ext cx="7254806" cy="261610"/>
          </a:xfrm>
          <a:prstGeom prst="rect">
            <a:avLst/>
          </a:prstGeom>
          <a:noFill/>
          <a:scene3d>
            <a:camera prst="orthographicFront"/>
            <a:lightRig rig="threePt" dir="t"/>
          </a:scene3d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alpha val="77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화면 설계서</a:t>
            </a:r>
            <a:endParaRPr kumimoji="0" lang="ko-KR" altLang="en-US" sz="1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alpha val="77000"/>
                </a:schemeClr>
              </a:solidFill>
              <a:latin typeface="나눔바른고딕 Light" pitchFamily="50" charset="-127"/>
              <a:ea typeface="나눔바른고딕 Light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6077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" name="표 6"/>
          <p:cNvGraphicFramePr/>
          <p:nvPr/>
        </p:nvGraphicFramePr>
        <p:xfrm>
          <a:off x="7563599" y="197402"/>
          <a:ext cx="2287588" cy="320040"/>
        </p:xfrm>
        <a:graphic>
          <a:graphicData uri="http://schemas.openxmlformats.org/drawingml/2006/table">
            <a:tbl>
              <a:tblPr/>
              <a:tblGrid>
                <a:gridCol w="114379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79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7739" marR="7739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01" name="표 57"/>
          <p:cNvGraphicFramePr/>
          <p:nvPr>
            <p:extLst>
              <p:ext uri="{D42A27DB-BD31-4B8C-83A1-F6EECF244321}">
                <p14:modId xmlns:p14="http://schemas.microsoft.com/office/powerpoint/2010/main" val="23674771"/>
              </p:ext>
            </p:extLst>
          </p:nvPr>
        </p:nvGraphicFramePr>
        <p:xfrm>
          <a:off x="106925" y="115758"/>
          <a:ext cx="2692403" cy="822960"/>
        </p:xfrm>
        <a:graphic>
          <a:graphicData uri="http://schemas.openxmlformats.org/drawingml/2006/table">
            <a:tbl>
              <a:tblPr firstRow="1"/>
              <a:tblGrid>
                <a:gridCol w="85033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84206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dirty="0" err="1"/>
                        <a:t>화면코드</a:t>
                      </a:r>
                      <a:endParaRPr sz="1200" dirty="0"/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2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sh_user_w_semiPay</a:t>
                      </a:r>
                      <a:endParaRPr lang="en-US" altLang="ko-KR"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739" marR="7739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화면명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세미나 결제 페이지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46F6A8FD-AE4F-405E-85C4-995D2C5B65BE}"/>
              </a:ext>
            </a:extLst>
          </p:cNvPr>
          <p:cNvSpPr/>
          <p:nvPr/>
        </p:nvSpPr>
        <p:spPr>
          <a:xfrm>
            <a:off x="1916379" y="-970885"/>
            <a:ext cx="59699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이름, 이메일, 주소, 휴대폰 번호, 닉네임, 아이디, 비밀번호</a:t>
            </a: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6346586"/>
              </p:ext>
            </p:extLst>
          </p:nvPr>
        </p:nvGraphicFramePr>
        <p:xfrm>
          <a:off x="106926" y="1283517"/>
          <a:ext cx="6526078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2607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74295" marR="742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74295" marR="742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258660" y="1349364"/>
            <a:ext cx="4153325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673" y="2194678"/>
            <a:ext cx="3806220" cy="1318768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673" y="3672389"/>
            <a:ext cx="3806220" cy="2783306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20345" y="2435348"/>
            <a:ext cx="2111982" cy="2374905"/>
          </a:xfrm>
          <a:prstGeom prst="rect">
            <a:avLst/>
          </a:prstGeom>
        </p:spPr>
      </p:pic>
      <p:graphicFrame>
        <p:nvGraphicFramePr>
          <p:cNvPr id="15" name="표 13"/>
          <p:cNvGraphicFramePr/>
          <p:nvPr>
            <p:extLst>
              <p:ext uri="{D42A27DB-BD31-4B8C-83A1-F6EECF244321}">
                <p14:modId xmlns:p14="http://schemas.microsoft.com/office/powerpoint/2010/main" val="975166771"/>
              </p:ext>
            </p:extLst>
          </p:nvPr>
        </p:nvGraphicFramePr>
        <p:xfrm>
          <a:off x="6914121" y="1264252"/>
          <a:ext cx="2837098" cy="1297716"/>
        </p:xfrm>
        <a:graphic>
          <a:graphicData uri="http://schemas.openxmlformats.org/drawingml/2006/table">
            <a:tbl>
              <a:tblPr firstRow="1"/>
              <a:tblGrid>
                <a:gridCol w="27844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83316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 err="1"/>
                        <a:t>기능명</a:t>
                      </a:r>
                      <a:endParaRPr sz="1500" b="1" dirty="0"/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7</a:t>
                      </a:r>
                      <a:endParaRPr sz="1500" dirty="0"/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신청자 정보 입력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신청자명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연락처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err="1" smtClean="0"/>
                        <a:t>이메일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요청사항의 예약자 정보를 </a:t>
                      </a:r>
                      <a:r>
                        <a:rPr lang="ko-KR" altLang="en-US" sz="1200" baseline="0" dirty="0" err="1" smtClean="0"/>
                        <a:t>입력받음</a:t>
                      </a:r>
                      <a:endParaRPr sz="1200" dirty="0"/>
                    </a:p>
                  </a:txBody>
                  <a:tcPr marL="37148" marR="37148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16" name="직사각형 15"/>
          <p:cNvSpPr/>
          <p:nvPr/>
        </p:nvSpPr>
        <p:spPr>
          <a:xfrm>
            <a:off x="226272" y="1885400"/>
            <a:ext cx="240957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7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20346" y="2394451"/>
            <a:ext cx="2182051" cy="238252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3259" y="2615954"/>
            <a:ext cx="185764" cy="11431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3259" y="2960752"/>
            <a:ext cx="185764" cy="114316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59295" y="4508664"/>
            <a:ext cx="185764" cy="114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897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" name="표 6"/>
          <p:cNvGraphicFramePr/>
          <p:nvPr/>
        </p:nvGraphicFramePr>
        <p:xfrm>
          <a:off x="7563599" y="197402"/>
          <a:ext cx="2287588" cy="320040"/>
        </p:xfrm>
        <a:graphic>
          <a:graphicData uri="http://schemas.openxmlformats.org/drawingml/2006/table">
            <a:tbl>
              <a:tblPr/>
              <a:tblGrid>
                <a:gridCol w="114379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79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7739" marR="7739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1449909543"/>
              </p:ext>
            </p:extLst>
          </p:nvPr>
        </p:nvGraphicFramePr>
        <p:xfrm>
          <a:off x="6914121" y="1289960"/>
          <a:ext cx="2837098" cy="1326453"/>
        </p:xfrm>
        <a:graphic>
          <a:graphicData uri="http://schemas.openxmlformats.org/drawingml/2006/table">
            <a:tbl>
              <a:tblPr firstRow="1"/>
              <a:tblGrid>
                <a:gridCol w="27844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주의사항</a:t>
                      </a:r>
                      <a:r>
                        <a:rPr lang="en-US" altLang="ko-KR" dirty="0" smtClean="0"/>
                        <a:t>/</a:t>
                      </a:r>
                      <a:r>
                        <a:rPr lang="ko-KR" altLang="en-US" dirty="0" smtClean="0"/>
                        <a:t>서비스동의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dirty="0" smtClean="0"/>
                        <a:t>- </a:t>
                      </a:r>
                      <a:r>
                        <a:rPr lang="ko-KR" altLang="en-US" sz="1200" dirty="0" smtClean="0"/>
                        <a:t>주의사항 텍스트 제공 및 서비스 동의 체크란</a:t>
                      </a:r>
                      <a:endParaRPr sz="1200" dirty="0"/>
                    </a:p>
                  </a:txBody>
                  <a:tcPr marL="37148" marR="37148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101" name="표 57"/>
          <p:cNvGraphicFramePr/>
          <p:nvPr>
            <p:extLst>
              <p:ext uri="{D42A27DB-BD31-4B8C-83A1-F6EECF244321}">
                <p14:modId xmlns:p14="http://schemas.microsoft.com/office/powerpoint/2010/main" val="1509952506"/>
              </p:ext>
            </p:extLst>
          </p:nvPr>
        </p:nvGraphicFramePr>
        <p:xfrm>
          <a:off x="106925" y="115758"/>
          <a:ext cx="2692403" cy="822960"/>
        </p:xfrm>
        <a:graphic>
          <a:graphicData uri="http://schemas.openxmlformats.org/drawingml/2006/table">
            <a:tbl>
              <a:tblPr firstRow="1"/>
              <a:tblGrid>
                <a:gridCol w="9432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4919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dirty="0" err="1"/>
                        <a:t>화면코드</a:t>
                      </a:r>
                      <a:endParaRPr sz="1200" dirty="0"/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2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sh_user_w_semiPay</a:t>
                      </a:r>
                      <a:endParaRPr lang="en-US" altLang="ko-KR"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739" marR="7739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화면명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세미나 결제 페이지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46F6A8FD-AE4F-405E-85C4-995D2C5B65BE}"/>
              </a:ext>
            </a:extLst>
          </p:cNvPr>
          <p:cNvSpPr/>
          <p:nvPr/>
        </p:nvSpPr>
        <p:spPr>
          <a:xfrm>
            <a:off x="1916379" y="-970885"/>
            <a:ext cx="59699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이름, 이메일, 주소, 휴대폰 번호, 닉네임, 아이디, 비밀번호</a:t>
            </a: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9184728"/>
              </p:ext>
            </p:extLst>
          </p:nvPr>
        </p:nvGraphicFramePr>
        <p:xfrm>
          <a:off x="106926" y="1283517"/>
          <a:ext cx="6526078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2607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74295" marR="742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74295" marR="742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258660" y="1349364"/>
            <a:ext cx="4153325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811" y="2090549"/>
            <a:ext cx="3557215" cy="329448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549" y="5598228"/>
            <a:ext cx="3677287" cy="1017747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20345" y="2435348"/>
            <a:ext cx="2111982" cy="2374905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226272" y="1885400"/>
            <a:ext cx="240957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7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17142" y="2435346"/>
            <a:ext cx="2307905" cy="2519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880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" name="표 6"/>
          <p:cNvGraphicFramePr/>
          <p:nvPr/>
        </p:nvGraphicFramePr>
        <p:xfrm>
          <a:off x="7563599" y="197402"/>
          <a:ext cx="2287588" cy="320040"/>
        </p:xfrm>
        <a:graphic>
          <a:graphicData uri="http://schemas.openxmlformats.org/drawingml/2006/table">
            <a:tbl>
              <a:tblPr/>
              <a:tblGrid>
                <a:gridCol w="114379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79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7739" marR="7739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01" name="표 57"/>
          <p:cNvGraphicFramePr/>
          <p:nvPr>
            <p:extLst>
              <p:ext uri="{D42A27DB-BD31-4B8C-83A1-F6EECF244321}">
                <p14:modId xmlns:p14="http://schemas.microsoft.com/office/powerpoint/2010/main" val="836110125"/>
              </p:ext>
            </p:extLst>
          </p:nvPr>
        </p:nvGraphicFramePr>
        <p:xfrm>
          <a:off x="106925" y="115758"/>
          <a:ext cx="2692403" cy="822960"/>
        </p:xfrm>
        <a:graphic>
          <a:graphicData uri="http://schemas.openxmlformats.org/drawingml/2006/table">
            <a:tbl>
              <a:tblPr firstRow="1"/>
              <a:tblGrid>
                <a:gridCol w="84319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84921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dirty="0" err="1"/>
                        <a:t>화면코드</a:t>
                      </a:r>
                      <a:endParaRPr sz="1200" dirty="0"/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2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sh_user_w_semiPay</a:t>
                      </a:r>
                      <a:endParaRPr lang="en-US" altLang="ko-KR"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739" marR="7739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화면명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세미나 결제 페이지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46F6A8FD-AE4F-405E-85C4-995D2C5B65BE}"/>
              </a:ext>
            </a:extLst>
          </p:cNvPr>
          <p:cNvSpPr/>
          <p:nvPr/>
        </p:nvSpPr>
        <p:spPr>
          <a:xfrm>
            <a:off x="1916379" y="-970885"/>
            <a:ext cx="59699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이름, 이메일, 주소, 휴대폰 번호, 닉네임, 아이디, 비밀번호</a:t>
            </a: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3785676"/>
              </p:ext>
            </p:extLst>
          </p:nvPr>
        </p:nvGraphicFramePr>
        <p:xfrm>
          <a:off x="106926" y="1283517"/>
          <a:ext cx="6526078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2607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74295" marR="742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74295" marR="742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258660" y="1349364"/>
            <a:ext cx="4153325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573" y="4234251"/>
            <a:ext cx="3791526" cy="224979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661" y="1863198"/>
            <a:ext cx="4085255" cy="2171185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20345" y="2435348"/>
            <a:ext cx="2111982" cy="2374905"/>
          </a:xfrm>
          <a:prstGeom prst="rect">
            <a:avLst/>
          </a:prstGeom>
        </p:spPr>
      </p:pic>
      <p:graphicFrame>
        <p:nvGraphicFramePr>
          <p:cNvPr id="15" name="표 13"/>
          <p:cNvGraphicFramePr/>
          <p:nvPr>
            <p:extLst>
              <p:ext uri="{D42A27DB-BD31-4B8C-83A1-F6EECF244321}">
                <p14:modId xmlns:p14="http://schemas.microsoft.com/office/powerpoint/2010/main" val="1767981649"/>
              </p:ext>
            </p:extLst>
          </p:nvPr>
        </p:nvGraphicFramePr>
        <p:xfrm>
          <a:off x="6914121" y="1289960"/>
          <a:ext cx="2837098" cy="1326453"/>
        </p:xfrm>
        <a:graphic>
          <a:graphicData uri="http://schemas.openxmlformats.org/drawingml/2006/table">
            <a:tbl>
              <a:tblPr firstRow="1"/>
              <a:tblGrid>
                <a:gridCol w="27844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주의사항</a:t>
                      </a:r>
                      <a:r>
                        <a:rPr lang="en-US" altLang="ko-KR" dirty="0" smtClean="0"/>
                        <a:t>/</a:t>
                      </a:r>
                      <a:r>
                        <a:rPr lang="ko-KR" altLang="en-US" dirty="0" smtClean="0"/>
                        <a:t>서비스동의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dirty="0" smtClean="0"/>
                        <a:t>- </a:t>
                      </a:r>
                      <a:r>
                        <a:rPr lang="ko-KR" altLang="en-US" sz="1200" dirty="0" smtClean="0"/>
                        <a:t>주의사항 텍스트 제공 및 서비스 동의 체크란</a:t>
                      </a:r>
                      <a:endParaRPr sz="1200" dirty="0"/>
                    </a:p>
                  </a:txBody>
                  <a:tcPr marL="37148" marR="37148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77949" y="2435347"/>
            <a:ext cx="2236023" cy="244145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3443" y="4870720"/>
            <a:ext cx="1287678" cy="207847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61121" y="4810253"/>
            <a:ext cx="611471" cy="314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043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" name="표 6"/>
          <p:cNvGraphicFramePr/>
          <p:nvPr/>
        </p:nvGraphicFramePr>
        <p:xfrm>
          <a:off x="7563599" y="197402"/>
          <a:ext cx="2287588" cy="320040"/>
        </p:xfrm>
        <a:graphic>
          <a:graphicData uri="http://schemas.openxmlformats.org/drawingml/2006/table">
            <a:tbl>
              <a:tblPr/>
              <a:tblGrid>
                <a:gridCol w="114379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79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7739" marR="7739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2234907911"/>
              </p:ext>
            </p:extLst>
          </p:nvPr>
        </p:nvGraphicFramePr>
        <p:xfrm>
          <a:off x="6914121" y="1289960"/>
          <a:ext cx="2837098" cy="1326453"/>
        </p:xfrm>
        <a:graphic>
          <a:graphicData uri="http://schemas.openxmlformats.org/drawingml/2006/table">
            <a:tbl>
              <a:tblPr firstRow="1"/>
              <a:tblGrid>
                <a:gridCol w="27844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신청 완료 페이지</a:t>
                      </a:r>
                      <a:endParaRPr lang="en-US" altLang="ko-KR" dirty="0" smtClean="0"/>
                    </a:p>
                    <a:p>
                      <a:pPr marL="171450" indent="-171450" algn="l">
                        <a:buFontTx/>
                        <a:buChar char="-"/>
                        <a:defRPr sz="1500"/>
                      </a:pPr>
                      <a:r>
                        <a:rPr lang="ko-KR" altLang="en-US" sz="1200" dirty="0" smtClean="0"/>
                        <a:t>무통장 입금 은행</a:t>
                      </a:r>
                      <a:r>
                        <a:rPr lang="en-US" altLang="ko-KR" sz="1200" dirty="0" smtClean="0"/>
                        <a:t>/</a:t>
                      </a:r>
                      <a:r>
                        <a:rPr lang="ko-KR" altLang="en-US" sz="1200" dirty="0" smtClean="0"/>
                        <a:t>계좌번호 안내</a:t>
                      </a:r>
                      <a:endParaRPr sz="1200" dirty="0"/>
                    </a:p>
                  </a:txBody>
                  <a:tcPr marL="37148" marR="37148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101" name="표 57"/>
          <p:cNvGraphicFramePr/>
          <p:nvPr>
            <p:extLst>
              <p:ext uri="{D42A27DB-BD31-4B8C-83A1-F6EECF244321}">
                <p14:modId xmlns:p14="http://schemas.microsoft.com/office/powerpoint/2010/main" val="537529378"/>
              </p:ext>
            </p:extLst>
          </p:nvPr>
        </p:nvGraphicFramePr>
        <p:xfrm>
          <a:off x="106925" y="115758"/>
          <a:ext cx="2692403" cy="933450"/>
        </p:xfrm>
        <a:graphic>
          <a:graphicData uri="http://schemas.openxmlformats.org/drawingml/2006/table">
            <a:tbl>
              <a:tblPr firstRow="1"/>
              <a:tblGrid>
                <a:gridCol w="95749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3491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dirty="0" err="1"/>
                        <a:t>화면코드</a:t>
                      </a:r>
                      <a:endParaRPr sz="1200" dirty="0"/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2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sh_user_w_semiPayDone</a:t>
                      </a:r>
                      <a:endParaRPr lang="en-US" altLang="ko-KR"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739" marR="7739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화면명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세미나 결제 페이지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46F6A8FD-AE4F-405E-85C4-995D2C5B65BE}"/>
              </a:ext>
            </a:extLst>
          </p:cNvPr>
          <p:cNvSpPr/>
          <p:nvPr/>
        </p:nvSpPr>
        <p:spPr>
          <a:xfrm>
            <a:off x="1916379" y="-970885"/>
            <a:ext cx="59699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이름, 이메일, 주소, 휴대폰 번호, 닉네임, 아이디, 비밀번호</a:t>
            </a: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106926" y="1283517"/>
          <a:ext cx="6526078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2607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74295" marR="742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74295" marR="742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258660" y="1349364"/>
            <a:ext cx="4153325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1920726"/>
              </p:ext>
            </p:extLst>
          </p:nvPr>
        </p:nvGraphicFramePr>
        <p:xfrm>
          <a:off x="1112669" y="2409132"/>
          <a:ext cx="4514592" cy="33651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1459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365156">
                <a:tc>
                  <a:txBody>
                    <a:bodyPr/>
                    <a:lstStyle/>
                    <a:p>
                      <a:pPr algn="ctr" latinLnBrk="1"/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신청이 완료 되었습니다</a:t>
                      </a:r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신청 확정을 위해서는 아래의 계좌번호로 무통장입금이 필요합니다</a:t>
                      </a:r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8871884"/>
              </p:ext>
            </p:extLst>
          </p:nvPr>
        </p:nvGraphicFramePr>
        <p:xfrm>
          <a:off x="1602412" y="4154290"/>
          <a:ext cx="3332099" cy="609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512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9697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609599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</a:rPr>
                        <a:t>우리은행</a:t>
                      </a: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</a:rPr>
                        <a:t>123-1234-12345-12-123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9" name="직사각형 18"/>
          <p:cNvSpPr/>
          <p:nvPr/>
        </p:nvSpPr>
        <p:spPr>
          <a:xfrm>
            <a:off x="2801336" y="5191359"/>
            <a:ext cx="1137258" cy="356333"/>
          </a:xfrm>
          <a:prstGeom prst="rect">
            <a:avLst/>
          </a:prstGeom>
          <a:solidFill>
            <a:srgbClr val="704D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ln>
                  <a:solidFill>
                    <a:schemeClr val="bg1"/>
                  </a:solidFill>
                </a:ln>
                <a:solidFill>
                  <a:srgbClr val="FFC000"/>
                </a:solidFill>
              </a:rPr>
              <a:t>홈으로</a:t>
            </a:r>
            <a:endParaRPr lang="ko-KR" altLang="en-US" sz="1100" dirty="0">
              <a:ln>
                <a:solidFill>
                  <a:schemeClr val="bg1"/>
                </a:solidFill>
              </a:ln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0295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" name="표 6"/>
          <p:cNvGraphicFramePr/>
          <p:nvPr/>
        </p:nvGraphicFramePr>
        <p:xfrm>
          <a:off x="7563599" y="197402"/>
          <a:ext cx="2287588" cy="320040"/>
        </p:xfrm>
        <a:graphic>
          <a:graphicData uri="http://schemas.openxmlformats.org/drawingml/2006/table">
            <a:tbl>
              <a:tblPr/>
              <a:tblGrid>
                <a:gridCol w="114379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79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7739" marR="7739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2026944908"/>
              </p:ext>
            </p:extLst>
          </p:nvPr>
        </p:nvGraphicFramePr>
        <p:xfrm>
          <a:off x="6914121" y="1289960"/>
          <a:ext cx="2837098" cy="1326453"/>
        </p:xfrm>
        <a:graphic>
          <a:graphicData uri="http://schemas.openxmlformats.org/drawingml/2006/table">
            <a:tbl>
              <a:tblPr firstRow="1"/>
              <a:tblGrid>
                <a:gridCol w="27844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 err="1"/>
                        <a:t>기능명</a:t>
                      </a:r>
                      <a:endParaRPr sz="1500" b="1" dirty="0"/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신청자 정보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ko-KR" altLang="en-US" sz="1200" dirty="0" smtClean="0"/>
                        <a:t>신청자이름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연락처 기입</a:t>
                      </a:r>
                      <a:endParaRPr sz="1200" dirty="0"/>
                    </a:p>
                  </a:txBody>
                  <a:tcPr marL="37148" marR="37148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101" name="표 57"/>
          <p:cNvGraphicFramePr/>
          <p:nvPr>
            <p:extLst>
              <p:ext uri="{D42A27DB-BD31-4B8C-83A1-F6EECF244321}">
                <p14:modId xmlns:p14="http://schemas.microsoft.com/office/powerpoint/2010/main" val="3485519662"/>
              </p:ext>
            </p:extLst>
          </p:nvPr>
        </p:nvGraphicFramePr>
        <p:xfrm>
          <a:off x="106925" y="115758"/>
          <a:ext cx="2692403" cy="822960"/>
        </p:xfrm>
        <a:graphic>
          <a:graphicData uri="http://schemas.openxmlformats.org/drawingml/2006/table">
            <a:tbl>
              <a:tblPr firstRow="1"/>
              <a:tblGrid>
                <a:gridCol w="80033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89207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dirty="0" err="1"/>
                        <a:t>화면코드</a:t>
                      </a:r>
                      <a:endParaRPr sz="1200" dirty="0"/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2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sh_user_m_semiPay</a:t>
                      </a:r>
                      <a:endParaRPr lang="en-US" altLang="ko-KR"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739" marR="7739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화면명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세미나 결제 페이지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46F6A8FD-AE4F-405E-85C4-995D2C5B65BE}"/>
              </a:ext>
            </a:extLst>
          </p:cNvPr>
          <p:cNvSpPr/>
          <p:nvPr/>
        </p:nvSpPr>
        <p:spPr>
          <a:xfrm>
            <a:off x="1916379" y="-970885"/>
            <a:ext cx="59699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이름, 이메일, 주소, 휴대폰 번호, 닉네임, 아이디, 비밀번호</a:t>
            </a: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1637446"/>
              </p:ext>
            </p:extLst>
          </p:nvPr>
        </p:nvGraphicFramePr>
        <p:xfrm>
          <a:off x="106926" y="1283517"/>
          <a:ext cx="6526078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2607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74295" marR="742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2742" y="1570575"/>
            <a:ext cx="1994082" cy="4773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330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" name="표 6"/>
          <p:cNvGraphicFramePr/>
          <p:nvPr/>
        </p:nvGraphicFramePr>
        <p:xfrm>
          <a:off x="7563599" y="197402"/>
          <a:ext cx="2287588" cy="320040"/>
        </p:xfrm>
        <a:graphic>
          <a:graphicData uri="http://schemas.openxmlformats.org/drawingml/2006/table">
            <a:tbl>
              <a:tblPr/>
              <a:tblGrid>
                <a:gridCol w="114379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79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7739" marR="7739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3590492985"/>
              </p:ext>
            </p:extLst>
          </p:nvPr>
        </p:nvGraphicFramePr>
        <p:xfrm>
          <a:off x="6914121" y="1289960"/>
          <a:ext cx="2837098" cy="1326453"/>
        </p:xfrm>
        <a:graphic>
          <a:graphicData uri="http://schemas.openxmlformats.org/drawingml/2006/table">
            <a:tbl>
              <a:tblPr firstRow="1"/>
              <a:tblGrid>
                <a:gridCol w="27844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주최자 정보 및 결제 예정 금액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ko-KR" altLang="en-US" sz="1200" dirty="0" smtClean="0"/>
                        <a:t>사용자에게 정보 제공</a:t>
                      </a:r>
                      <a:endParaRPr sz="1200" dirty="0"/>
                    </a:p>
                  </a:txBody>
                  <a:tcPr marL="37148" marR="37148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101" name="표 57"/>
          <p:cNvGraphicFramePr/>
          <p:nvPr>
            <p:extLst>
              <p:ext uri="{D42A27DB-BD31-4B8C-83A1-F6EECF244321}">
                <p14:modId xmlns:p14="http://schemas.microsoft.com/office/powerpoint/2010/main" val="4013601286"/>
              </p:ext>
            </p:extLst>
          </p:nvPr>
        </p:nvGraphicFramePr>
        <p:xfrm>
          <a:off x="106925" y="115758"/>
          <a:ext cx="2692403" cy="822960"/>
        </p:xfrm>
        <a:graphic>
          <a:graphicData uri="http://schemas.openxmlformats.org/drawingml/2006/table">
            <a:tbl>
              <a:tblPr firstRow="1"/>
              <a:tblGrid>
                <a:gridCol w="95749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3491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dirty="0" err="1"/>
                        <a:t>화면코드</a:t>
                      </a:r>
                      <a:endParaRPr sz="1200" dirty="0"/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2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sh_user_m_semiPay</a:t>
                      </a:r>
                      <a:endParaRPr lang="en-US" altLang="ko-KR"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739" marR="7739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화면명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세미나 결제 페이지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46F6A8FD-AE4F-405E-85C4-995D2C5B65BE}"/>
              </a:ext>
            </a:extLst>
          </p:cNvPr>
          <p:cNvSpPr/>
          <p:nvPr/>
        </p:nvSpPr>
        <p:spPr>
          <a:xfrm>
            <a:off x="1916379" y="-970885"/>
            <a:ext cx="59699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이름, 이메일, 주소, 휴대폰 번호, 닉네임, 아이디, 비밀번호</a:t>
            </a: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621140"/>
              </p:ext>
            </p:extLst>
          </p:nvPr>
        </p:nvGraphicFramePr>
        <p:xfrm>
          <a:off x="106926" y="1283517"/>
          <a:ext cx="6526078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2607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74295" marR="742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9556" y="1442887"/>
            <a:ext cx="1861341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316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" name="표 6"/>
          <p:cNvGraphicFramePr/>
          <p:nvPr/>
        </p:nvGraphicFramePr>
        <p:xfrm>
          <a:off x="7563599" y="197402"/>
          <a:ext cx="2287588" cy="320040"/>
        </p:xfrm>
        <a:graphic>
          <a:graphicData uri="http://schemas.openxmlformats.org/drawingml/2006/table">
            <a:tbl>
              <a:tblPr/>
              <a:tblGrid>
                <a:gridCol w="114379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79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7739" marR="7739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8142239"/>
              </p:ext>
            </p:extLst>
          </p:nvPr>
        </p:nvGraphicFramePr>
        <p:xfrm>
          <a:off x="6914121" y="1289960"/>
          <a:ext cx="2837098" cy="1326453"/>
        </p:xfrm>
        <a:graphic>
          <a:graphicData uri="http://schemas.openxmlformats.org/drawingml/2006/table">
            <a:tbl>
              <a:tblPr firstRow="1"/>
              <a:tblGrid>
                <a:gridCol w="27844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sz="1200" dirty="0" smtClean="0"/>
                        <a:t>서비스 동의</a:t>
                      </a:r>
                      <a:endParaRPr lang="en-US" altLang="ko-KR" sz="1200" dirty="0" smtClean="0"/>
                    </a:p>
                    <a:p>
                      <a:pPr algn="l">
                        <a:defRPr sz="1500"/>
                      </a:pPr>
                      <a:r>
                        <a:rPr lang="en-US" sz="1200" dirty="0" smtClean="0"/>
                        <a:t>-</a:t>
                      </a:r>
                      <a:r>
                        <a:rPr lang="ko-KR" altLang="en-US" sz="1200" dirty="0" smtClean="0"/>
                        <a:t>서비스 동의 및 신청 버튼</a:t>
                      </a:r>
                      <a:endParaRPr sz="1200" dirty="0"/>
                    </a:p>
                  </a:txBody>
                  <a:tcPr marL="37148" marR="37148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101" name="표 57"/>
          <p:cNvGraphicFramePr/>
          <p:nvPr>
            <p:extLst>
              <p:ext uri="{D42A27DB-BD31-4B8C-83A1-F6EECF244321}">
                <p14:modId xmlns:p14="http://schemas.microsoft.com/office/powerpoint/2010/main" val="2856073128"/>
              </p:ext>
            </p:extLst>
          </p:nvPr>
        </p:nvGraphicFramePr>
        <p:xfrm>
          <a:off x="106925" y="115758"/>
          <a:ext cx="2692403" cy="822960"/>
        </p:xfrm>
        <a:graphic>
          <a:graphicData uri="http://schemas.openxmlformats.org/drawingml/2006/table">
            <a:tbl>
              <a:tblPr firstRow="1"/>
              <a:tblGrid>
                <a:gridCol w="88605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80634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dirty="0" err="1"/>
                        <a:t>화면코드</a:t>
                      </a:r>
                      <a:endParaRPr sz="1200" dirty="0"/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2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sh_user_m_semiPay</a:t>
                      </a:r>
                      <a:endParaRPr lang="en-US" altLang="ko-KR"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739" marR="7739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화면명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세미나 결제 페이지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46F6A8FD-AE4F-405E-85C4-995D2C5B65BE}"/>
              </a:ext>
            </a:extLst>
          </p:cNvPr>
          <p:cNvSpPr/>
          <p:nvPr/>
        </p:nvSpPr>
        <p:spPr>
          <a:xfrm>
            <a:off x="1916379" y="-970885"/>
            <a:ext cx="59699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이름, 이메일, 주소, 휴대폰 번호, 닉네임, 아이디, 비밀번호</a:t>
            </a: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9672325"/>
              </p:ext>
            </p:extLst>
          </p:nvPr>
        </p:nvGraphicFramePr>
        <p:xfrm>
          <a:off x="106926" y="1283517"/>
          <a:ext cx="6485919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8591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74295" marR="742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4492" y="1570575"/>
            <a:ext cx="1750946" cy="4773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966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" name="표 6"/>
          <p:cNvGraphicFramePr/>
          <p:nvPr/>
        </p:nvGraphicFramePr>
        <p:xfrm>
          <a:off x="7563599" y="197402"/>
          <a:ext cx="2287588" cy="320040"/>
        </p:xfrm>
        <a:graphic>
          <a:graphicData uri="http://schemas.openxmlformats.org/drawingml/2006/table">
            <a:tbl>
              <a:tblPr/>
              <a:tblGrid>
                <a:gridCol w="114379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79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7739" marR="7739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9" name="표 13"/>
          <p:cNvGraphicFramePr/>
          <p:nvPr>
            <p:extLst/>
          </p:nvPr>
        </p:nvGraphicFramePr>
        <p:xfrm>
          <a:off x="6914121" y="1289960"/>
          <a:ext cx="2837098" cy="1326453"/>
        </p:xfrm>
        <a:graphic>
          <a:graphicData uri="http://schemas.openxmlformats.org/drawingml/2006/table">
            <a:tbl>
              <a:tblPr firstRow="1"/>
              <a:tblGrid>
                <a:gridCol w="27844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신청 완료 페이지</a:t>
                      </a:r>
                      <a:endParaRPr lang="en-US" altLang="ko-KR" dirty="0" smtClean="0"/>
                    </a:p>
                    <a:p>
                      <a:pPr marL="171450" indent="-171450" algn="l">
                        <a:buFontTx/>
                        <a:buChar char="-"/>
                        <a:defRPr sz="1500"/>
                      </a:pPr>
                      <a:r>
                        <a:rPr lang="ko-KR" altLang="en-US" sz="1200" dirty="0" smtClean="0"/>
                        <a:t>무통장 입금 은행</a:t>
                      </a:r>
                      <a:r>
                        <a:rPr lang="en-US" altLang="ko-KR" sz="1200" dirty="0" smtClean="0"/>
                        <a:t>/</a:t>
                      </a:r>
                      <a:r>
                        <a:rPr lang="ko-KR" altLang="en-US" sz="1200" dirty="0" smtClean="0"/>
                        <a:t>계좌번호 안내</a:t>
                      </a:r>
                      <a:endParaRPr sz="1200" dirty="0"/>
                    </a:p>
                  </a:txBody>
                  <a:tcPr marL="37148" marR="37148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101" name="표 57"/>
          <p:cNvGraphicFramePr/>
          <p:nvPr>
            <p:extLst>
              <p:ext uri="{D42A27DB-BD31-4B8C-83A1-F6EECF244321}">
                <p14:modId xmlns:p14="http://schemas.microsoft.com/office/powerpoint/2010/main" val="1754102572"/>
              </p:ext>
            </p:extLst>
          </p:nvPr>
        </p:nvGraphicFramePr>
        <p:xfrm>
          <a:off x="106925" y="115758"/>
          <a:ext cx="2692403" cy="822960"/>
        </p:xfrm>
        <a:graphic>
          <a:graphicData uri="http://schemas.openxmlformats.org/drawingml/2006/table">
            <a:tbl>
              <a:tblPr firstRow="1"/>
              <a:tblGrid>
                <a:gridCol w="90034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9206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dirty="0" err="1"/>
                        <a:t>화면코드</a:t>
                      </a:r>
                      <a:endParaRPr sz="1200" dirty="0"/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2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sh_user_m_semiPay</a:t>
                      </a:r>
                      <a:endParaRPr lang="en-US" altLang="ko-KR"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739" marR="7739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화면명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세미나 결제 페이지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46F6A8FD-AE4F-405E-85C4-995D2C5B65BE}"/>
              </a:ext>
            </a:extLst>
          </p:cNvPr>
          <p:cNvSpPr/>
          <p:nvPr/>
        </p:nvSpPr>
        <p:spPr>
          <a:xfrm>
            <a:off x="1916379" y="-970885"/>
            <a:ext cx="59699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이름, 이메일, 주소, 휴대폰 번호, 닉네임, 아이디, 비밀번호</a:t>
            </a: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4459048"/>
              </p:ext>
            </p:extLst>
          </p:nvPr>
        </p:nvGraphicFramePr>
        <p:xfrm>
          <a:off x="106926" y="1283517"/>
          <a:ext cx="6485919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8591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74295" marR="742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2585183" y="2823788"/>
            <a:ext cx="1746937" cy="12772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100" dirty="0"/>
              <a:t>신청이 완료 되었습니다</a:t>
            </a:r>
            <a:endParaRPr lang="en-US" altLang="ko-KR" sz="1100" dirty="0"/>
          </a:p>
          <a:p>
            <a:pPr algn="ctr"/>
            <a:endParaRPr lang="en-US" altLang="ko-KR" sz="1100" dirty="0"/>
          </a:p>
          <a:p>
            <a:pPr algn="ctr"/>
            <a:r>
              <a:rPr lang="ko-KR" altLang="en-US" sz="1100" dirty="0"/>
              <a:t>신청 확정을 위해서는 아래의 계좌번호로 무통장입금이 필요합니다</a:t>
            </a:r>
            <a:endParaRPr lang="en-US" altLang="ko-KR" sz="1100" dirty="0"/>
          </a:p>
          <a:p>
            <a:endParaRPr lang="en-US" altLang="ko-KR" sz="1100" dirty="0"/>
          </a:p>
          <a:p>
            <a:endParaRPr lang="en-US" altLang="ko-KR" sz="1100" dirty="0"/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0810182"/>
              </p:ext>
            </p:extLst>
          </p:nvPr>
        </p:nvGraphicFramePr>
        <p:xfrm>
          <a:off x="2647013" y="4047869"/>
          <a:ext cx="1623277" cy="3979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211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3115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97991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우리은행</a:t>
                      </a: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123-1234-12345-12-123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2" name="직사각형 11"/>
          <p:cNvSpPr/>
          <p:nvPr/>
        </p:nvSpPr>
        <p:spPr>
          <a:xfrm>
            <a:off x="2890022" y="4705352"/>
            <a:ext cx="1137258" cy="356333"/>
          </a:xfrm>
          <a:prstGeom prst="rect">
            <a:avLst/>
          </a:prstGeom>
          <a:solidFill>
            <a:srgbClr val="704D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ln>
                  <a:solidFill>
                    <a:schemeClr val="bg1"/>
                  </a:solidFill>
                </a:ln>
                <a:solidFill>
                  <a:srgbClr val="FFC000"/>
                </a:solidFill>
              </a:rPr>
              <a:t>홈으로</a:t>
            </a:r>
            <a:endParaRPr lang="ko-KR" altLang="en-US" sz="800" dirty="0">
              <a:ln>
                <a:solidFill>
                  <a:schemeClr val="bg1"/>
                </a:solidFill>
              </a:ln>
              <a:solidFill>
                <a:srgbClr val="FFC000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3730" y="1556038"/>
            <a:ext cx="1840346" cy="262843"/>
          </a:xfrm>
          <a:prstGeom prst="rect">
            <a:avLst/>
          </a:prstGeom>
        </p:spPr>
      </p:pic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1510506"/>
              </p:ext>
            </p:extLst>
          </p:nvPr>
        </p:nvGraphicFramePr>
        <p:xfrm>
          <a:off x="2533228" y="1543008"/>
          <a:ext cx="1850848" cy="47095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084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4709511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74295" marR="74295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16073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" name="표 6"/>
          <p:cNvGraphicFramePr/>
          <p:nvPr/>
        </p:nvGraphicFramePr>
        <p:xfrm>
          <a:off x="7563599" y="197402"/>
          <a:ext cx="2287588" cy="320040"/>
        </p:xfrm>
        <a:graphic>
          <a:graphicData uri="http://schemas.openxmlformats.org/drawingml/2006/table">
            <a:tbl>
              <a:tblPr/>
              <a:tblGrid>
                <a:gridCol w="114379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79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7739" marR="7739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2912146882"/>
              </p:ext>
            </p:extLst>
          </p:nvPr>
        </p:nvGraphicFramePr>
        <p:xfrm>
          <a:off x="6914121" y="1289960"/>
          <a:ext cx="2837098" cy="1658620"/>
        </p:xfrm>
        <a:graphic>
          <a:graphicData uri="http://schemas.openxmlformats.org/drawingml/2006/table">
            <a:tbl>
              <a:tblPr firstRow="1"/>
              <a:tblGrid>
                <a:gridCol w="27844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세미나 참가 예약 및 결제 관리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</a:t>
                      </a:r>
                      <a:r>
                        <a:rPr lang="ko-KR" altLang="en-US" sz="1200" baseline="0" dirty="0" smtClean="0"/>
                        <a:t> </a:t>
                      </a:r>
                      <a:r>
                        <a:rPr lang="ko-KR" altLang="en-US" sz="1200" baseline="0" dirty="0" err="1" smtClean="0"/>
                        <a:t>세미나명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해당 세미나 상세 페이지로 이동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예약자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예약자 리스트 확인 가능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주최자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주최자 회원정보 팝업</a:t>
                      </a:r>
                      <a:endParaRPr sz="1200" dirty="0"/>
                    </a:p>
                  </a:txBody>
                  <a:tcPr marL="37148" marR="37148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101" name="표 57"/>
          <p:cNvGraphicFramePr/>
          <p:nvPr>
            <p:extLst>
              <p:ext uri="{D42A27DB-BD31-4B8C-83A1-F6EECF244321}">
                <p14:modId xmlns:p14="http://schemas.microsoft.com/office/powerpoint/2010/main" val="4170412809"/>
              </p:ext>
            </p:extLst>
          </p:nvPr>
        </p:nvGraphicFramePr>
        <p:xfrm>
          <a:off x="106925" y="115758"/>
          <a:ext cx="2692403" cy="822960"/>
        </p:xfrm>
        <a:graphic>
          <a:graphicData uri="http://schemas.openxmlformats.org/drawingml/2006/table">
            <a:tbl>
              <a:tblPr firstRow="1"/>
              <a:tblGrid>
                <a:gridCol w="97178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2062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dirty="0" err="1"/>
                        <a:t>화면코드</a:t>
                      </a:r>
                      <a:endParaRPr sz="1200" dirty="0"/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200" b="0" u="none" strike="noStrike" cap="none" dirty="0" err="1" smtClean="0">
                          <a:solidFill>
                            <a:schemeClr val="dk1"/>
                          </a:solidFill>
                        </a:rPr>
                        <a:t>sh_admin_semiBook</a:t>
                      </a:r>
                      <a:endParaRPr lang="en-US" altLang="ko-KR"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739" marR="7739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 dirty="0" err="1"/>
                        <a:t>화면명</a:t>
                      </a:r>
                      <a:endParaRPr sz="1200" dirty="0"/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세미나 예약 관리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N/A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46F6A8FD-AE4F-405E-85C4-995D2C5B65BE}"/>
              </a:ext>
            </a:extLst>
          </p:cNvPr>
          <p:cNvSpPr/>
          <p:nvPr/>
        </p:nvSpPr>
        <p:spPr>
          <a:xfrm>
            <a:off x="1916379" y="-970885"/>
            <a:ext cx="59699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이름, 이메일, 주소, 휴대폰 번호, 닉네임, 아이디, 비밀번호</a:t>
            </a: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4696443"/>
              </p:ext>
            </p:extLst>
          </p:nvPr>
        </p:nvGraphicFramePr>
        <p:xfrm>
          <a:off x="106926" y="1283517"/>
          <a:ext cx="6526078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2607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74295" marR="742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1840637" y="2009065"/>
            <a:ext cx="219964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 smtClean="0"/>
              <a:t>세미나 </a:t>
            </a:r>
            <a:r>
              <a:rPr lang="ko-KR" altLang="en-US" sz="1200" b="1" dirty="0"/>
              <a:t>참가 예약 </a:t>
            </a:r>
            <a:r>
              <a:rPr lang="ko-KR" altLang="en-US" sz="1200" b="1" dirty="0" smtClean="0"/>
              <a:t>및 </a:t>
            </a:r>
            <a:r>
              <a:rPr lang="ko-KR" altLang="en-US" sz="1200" b="1" dirty="0"/>
              <a:t>결제 관리</a:t>
            </a: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3556428"/>
              </p:ext>
            </p:extLst>
          </p:nvPr>
        </p:nvGraphicFramePr>
        <p:xfrm>
          <a:off x="1840637" y="2616415"/>
          <a:ext cx="4243520" cy="31828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88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0677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42836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682707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649245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555540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err="1" smtClean="0">
                          <a:solidFill>
                            <a:schemeClr val="tx1"/>
                          </a:solidFill>
                        </a:rPr>
                        <a:t>세미나명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예약자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세미나 일시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진행상태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주최자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15/30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2020-05-22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결제취소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dsdfas152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유튜브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크리에이터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마케팅 새로운 방법을 공개합니다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!!</a:t>
                      </a: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10/20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2020-05-02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asdsad53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대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돈관리하기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딱 좋은 시기인데</a:t>
                      </a: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5/40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2020-03-22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세미나종료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6/45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결제취소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유튜브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크리에이터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마케팅 새로운 방법을 공개합니다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!!</a:t>
                      </a: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7/50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2/30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2020-03-12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세미나종료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474645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대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돈관리하기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딱 좋은 시기인데</a:t>
                      </a: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50/50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23" name="직사각형 22"/>
          <p:cNvSpPr/>
          <p:nvPr/>
        </p:nvSpPr>
        <p:spPr>
          <a:xfrm>
            <a:off x="1896200" y="2767652"/>
            <a:ext cx="82975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1896200" y="3143310"/>
            <a:ext cx="82975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1896200" y="3523924"/>
            <a:ext cx="82975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1896200" y="3954576"/>
            <a:ext cx="82975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1896200" y="4700189"/>
            <a:ext cx="82975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1896200" y="4342043"/>
            <a:ext cx="82975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1896200" y="5079415"/>
            <a:ext cx="82975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1896200" y="5484743"/>
            <a:ext cx="82975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620" y="1289961"/>
            <a:ext cx="1198566" cy="5341499"/>
          </a:xfrm>
          <a:prstGeom prst="rect">
            <a:avLst/>
          </a:prstGeom>
        </p:spPr>
      </p:pic>
      <p:sp>
        <p:nvSpPr>
          <p:cNvPr id="31" name="직사각형 30"/>
          <p:cNvSpPr/>
          <p:nvPr/>
        </p:nvSpPr>
        <p:spPr>
          <a:xfrm>
            <a:off x="1559520" y="1780787"/>
            <a:ext cx="240957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8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32" name="표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2073318"/>
              </p:ext>
            </p:extLst>
          </p:nvPr>
        </p:nvGraphicFramePr>
        <p:xfrm>
          <a:off x="1793783" y="2350216"/>
          <a:ext cx="341362" cy="335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136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2201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삭제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72874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" name="표 6"/>
          <p:cNvGraphicFramePr/>
          <p:nvPr/>
        </p:nvGraphicFramePr>
        <p:xfrm>
          <a:off x="7563599" y="197402"/>
          <a:ext cx="2287588" cy="320040"/>
        </p:xfrm>
        <a:graphic>
          <a:graphicData uri="http://schemas.openxmlformats.org/drawingml/2006/table">
            <a:tbl>
              <a:tblPr/>
              <a:tblGrid>
                <a:gridCol w="114379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79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7739" marR="7739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9" name="표 13"/>
          <p:cNvGraphicFramePr/>
          <p:nvPr>
            <p:extLst/>
          </p:nvPr>
        </p:nvGraphicFramePr>
        <p:xfrm>
          <a:off x="6914121" y="1289960"/>
          <a:ext cx="2837098" cy="1658620"/>
        </p:xfrm>
        <a:graphic>
          <a:graphicData uri="http://schemas.openxmlformats.org/drawingml/2006/table">
            <a:tbl>
              <a:tblPr firstRow="1"/>
              <a:tblGrid>
                <a:gridCol w="27844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세미나 참가 예약 및 결제 관리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</a:t>
                      </a:r>
                      <a:r>
                        <a:rPr lang="ko-KR" altLang="en-US" sz="1200" baseline="0" dirty="0" smtClean="0"/>
                        <a:t> </a:t>
                      </a:r>
                      <a:r>
                        <a:rPr lang="ko-KR" altLang="en-US" sz="1200" baseline="0" dirty="0" err="1" smtClean="0"/>
                        <a:t>세미나명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해당 세미나 상세 페이지로 이동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예약자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예약자 리스트 확인 가능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주최자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주최자 회원정보 팝업</a:t>
                      </a:r>
                      <a:endParaRPr sz="1200" dirty="0"/>
                    </a:p>
                  </a:txBody>
                  <a:tcPr marL="37148" marR="37148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101" name="표 57"/>
          <p:cNvGraphicFramePr/>
          <p:nvPr>
            <p:extLst>
              <p:ext uri="{D42A27DB-BD31-4B8C-83A1-F6EECF244321}">
                <p14:modId xmlns:p14="http://schemas.microsoft.com/office/powerpoint/2010/main" val="3823473005"/>
              </p:ext>
            </p:extLst>
          </p:nvPr>
        </p:nvGraphicFramePr>
        <p:xfrm>
          <a:off x="106925" y="115758"/>
          <a:ext cx="2692403" cy="822960"/>
        </p:xfrm>
        <a:graphic>
          <a:graphicData uri="http://schemas.openxmlformats.org/drawingml/2006/table">
            <a:tbl>
              <a:tblPr firstRow="1"/>
              <a:tblGrid>
                <a:gridCol w="76461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92779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dirty="0" err="1"/>
                        <a:t>화면코드</a:t>
                      </a:r>
                      <a:endParaRPr sz="1200" dirty="0"/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200" b="0" u="none" strike="noStrike" cap="none" dirty="0" err="1" smtClean="0">
                          <a:solidFill>
                            <a:schemeClr val="dk1"/>
                          </a:solidFill>
                        </a:rPr>
                        <a:t>sh_admin_semiBook</a:t>
                      </a:r>
                      <a:endParaRPr lang="en-US" altLang="ko-KR"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739" marR="7739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화면명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세미나 예약 관리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N/A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46F6A8FD-AE4F-405E-85C4-995D2C5B65BE}"/>
              </a:ext>
            </a:extLst>
          </p:cNvPr>
          <p:cNvSpPr/>
          <p:nvPr/>
        </p:nvSpPr>
        <p:spPr>
          <a:xfrm>
            <a:off x="1916379" y="-970885"/>
            <a:ext cx="59699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이름, 이메일, 주소, 휴대폰 번호, 닉네임, 아이디, 비밀번호</a:t>
            </a: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106926" y="1283517"/>
          <a:ext cx="6526078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2607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74295" marR="742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1840637" y="2009065"/>
            <a:ext cx="219964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 smtClean="0"/>
              <a:t>세미나 </a:t>
            </a:r>
            <a:r>
              <a:rPr lang="ko-KR" altLang="en-US" sz="1200" b="1" dirty="0"/>
              <a:t>참가 예약 </a:t>
            </a:r>
            <a:r>
              <a:rPr lang="ko-KR" altLang="en-US" sz="1200" b="1" dirty="0" smtClean="0"/>
              <a:t>및 </a:t>
            </a:r>
            <a:r>
              <a:rPr lang="ko-KR" altLang="en-US" sz="1200" b="1" dirty="0"/>
              <a:t>결제 관리</a:t>
            </a: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/>
          </p:nvPr>
        </p:nvGraphicFramePr>
        <p:xfrm>
          <a:off x="1840637" y="2616415"/>
          <a:ext cx="4243520" cy="31828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88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0677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42836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682707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649245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555540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err="1" smtClean="0">
                          <a:solidFill>
                            <a:schemeClr val="tx1"/>
                          </a:solidFill>
                        </a:rPr>
                        <a:t>세미나명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예약자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세미나 일시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진행상태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주최자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15/30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2020-05-22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결제취소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dsdfas152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유튜브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크리에이터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마케팅 새로운 방법을 공개합니다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!!</a:t>
                      </a: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10/20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2020-05-02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asdsad53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대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돈관리하기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딱 좋은 시기인데</a:t>
                      </a: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5/40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2020-03-22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세미나종료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6/45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결제취소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유튜브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크리에이터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마케팅 새로운 방법을 공개합니다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!!</a:t>
                      </a: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7/50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2/30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2020-03-12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세미나종료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474645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대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돈관리하기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딱 좋은 시기인데</a:t>
                      </a: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50/50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23" name="직사각형 22"/>
          <p:cNvSpPr/>
          <p:nvPr/>
        </p:nvSpPr>
        <p:spPr>
          <a:xfrm>
            <a:off x="1896200" y="2767652"/>
            <a:ext cx="82975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1896200" y="3143310"/>
            <a:ext cx="82975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1896200" y="3523924"/>
            <a:ext cx="82975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1896200" y="3954576"/>
            <a:ext cx="82975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1896200" y="4700189"/>
            <a:ext cx="82975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1896200" y="4342043"/>
            <a:ext cx="82975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1896200" y="5079415"/>
            <a:ext cx="82975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1896200" y="5484743"/>
            <a:ext cx="82975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620" y="1289961"/>
            <a:ext cx="1198566" cy="5341499"/>
          </a:xfrm>
          <a:prstGeom prst="rect">
            <a:avLst/>
          </a:prstGeom>
        </p:spPr>
      </p:pic>
      <p:sp>
        <p:nvSpPr>
          <p:cNvPr id="31" name="직사각형 30"/>
          <p:cNvSpPr/>
          <p:nvPr/>
        </p:nvSpPr>
        <p:spPr>
          <a:xfrm>
            <a:off x="1559520" y="1780787"/>
            <a:ext cx="240957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8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32" name="표 31"/>
          <p:cNvGraphicFramePr>
            <a:graphicFrameLocks noGrp="1"/>
          </p:cNvGraphicFramePr>
          <p:nvPr>
            <p:extLst/>
          </p:nvPr>
        </p:nvGraphicFramePr>
        <p:xfrm>
          <a:off x="1793783" y="2350216"/>
          <a:ext cx="341362" cy="335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136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2201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삭제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8625590"/>
              </p:ext>
            </p:extLst>
          </p:nvPr>
        </p:nvGraphicFramePr>
        <p:xfrm>
          <a:off x="113619" y="1289958"/>
          <a:ext cx="6526078" cy="533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2607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3340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74295" marR="742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808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1" name="표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4608186"/>
              </p:ext>
            </p:extLst>
          </p:nvPr>
        </p:nvGraphicFramePr>
        <p:xfrm>
          <a:off x="2253598" y="2744023"/>
          <a:ext cx="2533392" cy="14737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3339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473755">
                <a:tc>
                  <a:txBody>
                    <a:bodyPr/>
                    <a:lstStyle/>
                    <a:p>
                      <a:pPr algn="ctr" latinLnBrk="1"/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정말 삭제 하시겠습니까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?</a:t>
                      </a:r>
                    </a:p>
                  </a:txBody>
                  <a:tcPr marL="74295" marR="742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2" name="표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7122857"/>
              </p:ext>
            </p:extLst>
          </p:nvPr>
        </p:nvGraphicFramePr>
        <p:xfrm>
          <a:off x="2875669" y="3669649"/>
          <a:ext cx="480593" cy="2446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59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2446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확인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33" name="표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6685458"/>
              </p:ext>
            </p:extLst>
          </p:nvPr>
        </p:nvGraphicFramePr>
        <p:xfrm>
          <a:off x="3644417" y="3669649"/>
          <a:ext cx="480593" cy="2446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59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2446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취소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34" name="직사각형 33"/>
          <p:cNvSpPr/>
          <p:nvPr/>
        </p:nvSpPr>
        <p:spPr>
          <a:xfrm>
            <a:off x="4465389" y="2799898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 smtClean="0"/>
              <a:t>X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53723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3391419" y="5718862"/>
            <a:ext cx="2789963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3834417488"/>
              </p:ext>
            </p:extLst>
          </p:nvPr>
        </p:nvGraphicFramePr>
        <p:xfrm>
          <a:off x="992560" y="188640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dirty="0" err="1" smtClean="0">
                          <a:solidFill>
                            <a:schemeClr val="dk1"/>
                          </a:solidFill>
                        </a:rPr>
                        <a:t>메인페이지</a:t>
                      </a:r>
                      <a:r>
                        <a:rPr lang="ko-KR" altLang="en-US" sz="1500" b="0" u="none" strike="noStrike" cap="none" baseline="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- HEADER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28338" y="1271965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561190908"/>
              </p:ext>
            </p:extLst>
          </p:nvPr>
        </p:nvGraphicFramePr>
        <p:xfrm>
          <a:off x="6914120" y="1289960"/>
          <a:ext cx="2869750" cy="466897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메인 헤더 페이지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로고와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검색창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알림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모달창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메뉴바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구현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세미나존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세미나존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마다의 특징을 설명해주는 페이지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추천 세미나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등록 수가 가장 많은 순서대로</a:t>
                      </a:r>
                      <a:endParaRPr lang="en-US" altLang="ko-KR" sz="150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None/>
                      </a:pP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해당 세미나가 노출이 됨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메인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Footer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페이지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회사 정보를 나타냄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캐러셀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배너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인기 많은 세미나 홍보 이미지를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캐러셀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배너로 노출 시킴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08" name="Google Shape;208;g7c553259d1_0_81"/>
          <p:cNvSpPr/>
          <p:nvPr/>
        </p:nvSpPr>
        <p:spPr>
          <a:xfrm>
            <a:off x="265674" y="3910227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altLang="ko-KR" sz="1800" b="1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65674" y="1374973"/>
            <a:ext cx="6251490" cy="221672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265673" y="3862267"/>
            <a:ext cx="6115365" cy="236193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tx1"/>
                </a:solidFill>
              </a:rPr>
              <a:t>캐러셀</a:t>
            </a:r>
            <a:r>
              <a:rPr lang="ko-KR" altLang="en-US" dirty="0" smtClean="0">
                <a:solidFill>
                  <a:schemeClr val="tx1"/>
                </a:solidFill>
              </a:rPr>
              <a:t> 배너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736" y="1496863"/>
            <a:ext cx="6115365" cy="1967739"/>
          </a:xfrm>
          <a:prstGeom prst="rect">
            <a:avLst/>
          </a:prstGeom>
        </p:spPr>
      </p:pic>
      <p:sp>
        <p:nvSpPr>
          <p:cNvPr id="173" name="Google Shape;173;g7c553259d1_0_81"/>
          <p:cNvSpPr/>
          <p:nvPr/>
        </p:nvSpPr>
        <p:spPr>
          <a:xfrm>
            <a:off x="388646" y="1369764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1539357"/>
              </p:ext>
            </p:extLst>
          </p:nvPr>
        </p:nvGraphicFramePr>
        <p:xfrm>
          <a:off x="7329264" y="404664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kb_user_w_main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63569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" name="표 6"/>
          <p:cNvGraphicFramePr/>
          <p:nvPr/>
        </p:nvGraphicFramePr>
        <p:xfrm>
          <a:off x="7563599" y="197402"/>
          <a:ext cx="2287588" cy="320040"/>
        </p:xfrm>
        <a:graphic>
          <a:graphicData uri="http://schemas.openxmlformats.org/drawingml/2006/table">
            <a:tbl>
              <a:tblPr/>
              <a:tblGrid>
                <a:gridCol w="114379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79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7739" marR="7739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9" name="표 13"/>
          <p:cNvGraphicFramePr/>
          <p:nvPr>
            <p:extLst/>
          </p:nvPr>
        </p:nvGraphicFramePr>
        <p:xfrm>
          <a:off x="6914121" y="1289960"/>
          <a:ext cx="2837098" cy="1658620"/>
        </p:xfrm>
        <a:graphic>
          <a:graphicData uri="http://schemas.openxmlformats.org/drawingml/2006/table">
            <a:tbl>
              <a:tblPr firstRow="1"/>
              <a:tblGrid>
                <a:gridCol w="27844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세미나 참가 예약 및 결제 관리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</a:t>
                      </a:r>
                      <a:r>
                        <a:rPr lang="ko-KR" altLang="en-US" sz="1200" baseline="0" dirty="0" smtClean="0"/>
                        <a:t> </a:t>
                      </a:r>
                      <a:r>
                        <a:rPr lang="ko-KR" altLang="en-US" sz="1200" baseline="0" dirty="0" err="1" smtClean="0"/>
                        <a:t>세미나명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해당 세미나 상세 페이지로 이동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예약자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예약자 리스트 확인 가능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주최자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주최자 회원정보 팝업</a:t>
                      </a:r>
                      <a:endParaRPr sz="1200" dirty="0"/>
                    </a:p>
                  </a:txBody>
                  <a:tcPr marL="37148" marR="37148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101" name="표 57"/>
          <p:cNvGraphicFramePr/>
          <p:nvPr>
            <p:extLst>
              <p:ext uri="{D42A27DB-BD31-4B8C-83A1-F6EECF244321}">
                <p14:modId xmlns:p14="http://schemas.microsoft.com/office/powerpoint/2010/main" val="3215968223"/>
              </p:ext>
            </p:extLst>
          </p:nvPr>
        </p:nvGraphicFramePr>
        <p:xfrm>
          <a:off x="106925" y="115758"/>
          <a:ext cx="2692403" cy="822960"/>
        </p:xfrm>
        <a:graphic>
          <a:graphicData uri="http://schemas.openxmlformats.org/drawingml/2006/table">
            <a:tbl>
              <a:tblPr firstRow="1"/>
              <a:tblGrid>
                <a:gridCol w="92891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6348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dirty="0" err="1"/>
                        <a:t>화면코드</a:t>
                      </a:r>
                      <a:endParaRPr sz="1200" dirty="0"/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200" b="0" u="none" strike="noStrike" cap="none" dirty="0" err="1" smtClean="0">
                          <a:solidFill>
                            <a:schemeClr val="dk1"/>
                          </a:solidFill>
                        </a:rPr>
                        <a:t>sh_admin_semiBook</a:t>
                      </a:r>
                      <a:endParaRPr lang="en-US" altLang="ko-KR"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739" marR="7739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화면명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세미나 예약 관리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N/A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46F6A8FD-AE4F-405E-85C4-995D2C5B65BE}"/>
              </a:ext>
            </a:extLst>
          </p:cNvPr>
          <p:cNvSpPr/>
          <p:nvPr/>
        </p:nvSpPr>
        <p:spPr>
          <a:xfrm>
            <a:off x="1916379" y="-970885"/>
            <a:ext cx="59699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이름, 이메일, 주소, 휴대폰 번호, 닉네임, 아이디, 비밀번호</a:t>
            </a: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106926" y="1283517"/>
          <a:ext cx="6526078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2607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74295" marR="742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1840637" y="2009065"/>
            <a:ext cx="219964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 smtClean="0"/>
              <a:t>세미나 </a:t>
            </a:r>
            <a:r>
              <a:rPr lang="ko-KR" altLang="en-US" sz="1200" b="1" dirty="0"/>
              <a:t>참가 예약 </a:t>
            </a:r>
            <a:r>
              <a:rPr lang="ko-KR" altLang="en-US" sz="1200" b="1" dirty="0" smtClean="0"/>
              <a:t>및 </a:t>
            </a:r>
            <a:r>
              <a:rPr lang="ko-KR" altLang="en-US" sz="1200" b="1" dirty="0"/>
              <a:t>결제 관리</a:t>
            </a: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/>
          </p:nvPr>
        </p:nvGraphicFramePr>
        <p:xfrm>
          <a:off x="1840637" y="2616415"/>
          <a:ext cx="4243520" cy="31828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88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0677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42836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682707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649245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555540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err="1" smtClean="0">
                          <a:solidFill>
                            <a:schemeClr val="tx1"/>
                          </a:solidFill>
                        </a:rPr>
                        <a:t>세미나명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예약자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세미나 일시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진행상태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주최자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15/30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2020-05-22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결제취소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dsdfas152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유튜브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크리에이터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마케팅 새로운 방법을 공개합니다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!!</a:t>
                      </a: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10/20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2020-05-02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asdsad53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대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돈관리하기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딱 좋은 시기인데</a:t>
                      </a: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5/40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2020-03-22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세미나종료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6/45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결제취소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유튜브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크리에이터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마케팅 새로운 방법을 공개합니다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!!</a:t>
                      </a: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7/50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2/30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2020-03-12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세미나종료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474645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대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돈관리하기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딱 좋은 시기인데</a:t>
                      </a: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50/50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23" name="직사각형 22"/>
          <p:cNvSpPr/>
          <p:nvPr/>
        </p:nvSpPr>
        <p:spPr>
          <a:xfrm>
            <a:off x="1896200" y="2767652"/>
            <a:ext cx="82975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1896200" y="3143310"/>
            <a:ext cx="82975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1896200" y="3523924"/>
            <a:ext cx="82975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1896200" y="3954576"/>
            <a:ext cx="82975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1896200" y="4700189"/>
            <a:ext cx="82975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1896200" y="4342043"/>
            <a:ext cx="82975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1896200" y="5079415"/>
            <a:ext cx="82975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1896200" y="5484743"/>
            <a:ext cx="82975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620" y="1289961"/>
            <a:ext cx="1198566" cy="5341499"/>
          </a:xfrm>
          <a:prstGeom prst="rect">
            <a:avLst/>
          </a:prstGeom>
        </p:spPr>
      </p:pic>
      <p:sp>
        <p:nvSpPr>
          <p:cNvPr id="31" name="직사각형 30"/>
          <p:cNvSpPr/>
          <p:nvPr/>
        </p:nvSpPr>
        <p:spPr>
          <a:xfrm>
            <a:off x="1559520" y="1780787"/>
            <a:ext cx="240957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8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8747256"/>
              </p:ext>
            </p:extLst>
          </p:nvPr>
        </p:nvGraphicFramePr>
        <p:xfrm>
          <a:off x="113619" y="1289958"/>
          <a:ext cx="6526078" cy="533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2607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3340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74295" marR="742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808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8778991"/>
              </p:ext>
            </p:extLst>
          </p:nvPr>
        </p:nvGraphicFramePr>
        <p:xfrm>
          <a:off x="2253598" y="1953186"/>
          <a:ext cx="2533392" cy="41674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3339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4167446">
                <a:tc>
                  <a:txBody>
                    <a:bodyPr/>
                    <a:lstStyle/>
                    <a:p>
                      <a:pPr latinLnBrk="1"/>
                      <a:endParaRPr lang="en-US" altLang="ko-KR" sz="15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500" dirty="0" smtClean="0">
                          <a:solidFill>
                            <a:schemeClr val="tx1"/>
                          </a:solidFill>
                        </a:rPr>
                        <a:t>예약자 리스트</a:t>
                      </a:r>
                      <a:endParaRPr lang="ko-KR" alt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8971810"/>
              </p:ext>
            </p:extLst>
          </p:nvPr>
        </p:nvGraphicFramePr>
        <p:xfrm>
          <a:off x="2507627" y="2630862"/>
          <a:ext cx="2016341" cy="31828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14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2956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66263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868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예약자명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err="1" smtClean="0">
                          <a:solidFill>
                            <a:schemeClr val="tx1"/>
                          </a:solidFill>
                        </a:rPr>
                        <a:t>예약일시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결제상태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홍길동</a:t>
                      </a: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2020-03-31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김길동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2020-03-31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결제대기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신길동</a:t>
                      </a: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2020-03-31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이길동</a:t>
                      </a: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2020-03-31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박길동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2020-03-31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결제대기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조길동</a:t>
                      </a: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2020-03-31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47464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최길동</a:t>
                      </a: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2020-03-31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4485470" y="2009063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 smtClean="0"/>
              <a:t>X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07651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" name="표 6"/>
          <p:cNvGraphicFramePr/>
          <p:nvPr/>
        </p:nvGraphicFramePr>
        <p:xfrm>
          <a:off x="7563599" y="197402"/>
          <a:ext cx="2287588" cy="320040"/>
        </p:xfrm>
        <a:graphic>
          <a:graphicData uri="http://schemas.openxmlformats.org/drawingml/2006/table">
            <a:tbl>
              <a:tblPr/>
              <a:tblGrid>
                <a:gridCol w="114379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79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7739" marR="7739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9" name="표 13"/>
          <p:cNvGraphicFramePr/>
          <p:nvPr>
            <p:extLst/>
          </p:nvPr>
        </p:nvGraphicFramePr>
        <p:xfrm>
          <a:off x="6914121" y="1289960"/>
          <a:ext cx="2837098" cy="1658620"/>
        </p:xfrm>
        <a:graphic>
          <a:graphicData uri="http://schemas.openxmlformats.org/drawingml/2006/table">
            <a:tbl>
              <a:tblPr firstRow="1"/>
              <a:tblGrid>
                <a:gridCol w="27844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세미나 참가 예약 및 결제 관리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</a:t>
                      </a:r>
                      <a:r>
                        <a:rPr lang="ko-KR" altLang="en-US" sz="1200" baseline="0" dirty="0" smtClean="0"/>
                        <a:t> </a:t>
                      </a:r>
                      <a:r>
                        <a:rPr lang="ko-KR" altLang="en-US" sz="1200" baseline="0" dirty="0" err="1" smtClean="0"/>
                        <a:t>세미나명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해당 세미나 상세 페이지로 이동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예약자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예약자 리스트 확인 가능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주최자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주최자 회원정보 팝업</a:t>
                      </a:r>
                      <a:endParaRPr sz="1200" dirty="0"/>
                    </a:p>
                  </a:txBody>
                  <a:tcPr marL="37148" marR="37148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101" name="표 57"/>
          <p:cNvGraphicFramePr/>
          <p:nvPr>
            <p:extLst>
              <p:ext uri="{D42A27DB-BD31-4B8C-83A1-F6EECF244321}">
                <p14:modId xmlns:p14="http://schemas.microsoft.com/office/powerpoint/2010/main" val="146997458"/>
              </p:ext>
            </p:extLst>
          </p:nvPr>
        </p:nvGraphicFramePr>
        <p:xfrm>
          <a:off x="106925" y="115758"/>
          <a:ext cx="2692403" cy="822960"/>
        </p:xfrm>
        <a:graphic>
          <a:graphicData uri="http://schemas.openxmlformats.org/drawingml/2006/table">
            <a:tbl>
              <a:tblPr firstRow="1"/>
              <a:tblGrid>
                <a:gridCol w="8360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85635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dirty="0" err="1"/>
                        <a:t>화면코드</a:t>
                      </a:r>
                      <a:endParaRPr sz="1200" dirty="0"/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200" b="0" u="none" strike="noStrike" cap="none" dirty="0" err="1" smtClean="0">
                          <a:solidFill>
                            <a:schemeClr val="dk1"/>
                          </a:solidFill>
                        </a:rPr>
                        <a:t>sh_admin_semiBook</a:t>
                      </a:r>
                      <a:endParaRPr lang="en-US" altLang="ko-KR"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739" marR="7739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화면명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세미나 예약 관리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N/A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46F6A8FD-AE4F-405E-85C4-995D2C5B65BE}"/>
              </a:ext>
            </a:extLst>
          </p:cNvPr>
          <p:cNvSpPr/>
          <p:nvPr/>
        </p:nvSpPr>
        <p:spPr>
          <a:xfrm>
            <a:off x="1916379" y="-970885"/>
            <a:ext cx="59699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이름, 이메일, 주소, 휴대폰 번호, 닉네임, 아이디, 비밀번호</a:t>
            </a: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106926" y="1283517"/>
          <a:ext cx="6526078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2607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74295" marR="742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1840637" y="2009065"/>
            <a:ext cx="219964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 smtClean="0"/>
              <a:t>세미나 </a:t>
            </a:r>
            <a:r>
              <a:rPr lang="ko-KR" altLang="en-US" sz="1200" b="1" dirty="0"/>
              <a:t>참가 예약 </a:t>
            </a:r>
            <a:r>
              <a:rPr lang="ko-KR" altLang="en-US" sz="1200" b="1" dirty="0" smtClean="0"/>
              <a:t>및 </a:t>
            </a:r>
            <a:r>
              <a:rPr lang="ko-KR" altLang="en-US" sz="1200" b="1" dirty="0"/>
              <a:t>결제 관리</a:t>
            </a: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/>
          </p:nvPr>
        </p:nvGraphicFramePr>
        <p:xfrm>
          <a:off x="1840637" y="2616415"/>
          <a:ext cx="4243520" cy="31828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88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0677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42836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682707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649245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555540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err="1" smtClean="0">
                          <a:solidFill>
                            <a:schemeClr val="tx1"/>
                          </a:solidFill>
                        </a:rPr>
                        <a:t>세미나명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예약자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세미나 일시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진행상태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주최자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15/30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2020-05-22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결제취소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dsdfas152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유튜브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크리에이터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마케팅 새로운 방법을 공개합니다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!!</a:t>
                      </a: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10/20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2020-05-02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asdsad53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대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돈관리하기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딱 좋은 시기인데</a:t>
                      </a: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5/40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2020-03-22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세미나종료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6/45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결제취소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유튜브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크리에이터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마케팅 새로운 방법을 공개합니다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!!</a:t>
                      </a: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7/50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2/30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2020-03-12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세미나종료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474645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대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돈관리하기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딱 좋은 시기인데</a:t>
                      </a: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50/50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23" name="직사각형 22"/>
          <p:cNvSpPr/>
          <p:nvPr/>
        </p:nvSpPr>
        <p:spPr>
          <a:xfrm>
            <a:off x="1896200" y="2767652"/>
            <a:ext cx="82975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1896200" y="3143310"/>
            <a:ext cx="82975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1896200" y="3523924"/>
            <a:ext cx="82975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1896200" y="3954576"/>
            <a:ext cx="82975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1896200" y="4700189"/>
            <a:ext cx="82975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1896200" y="4342043"/>
            <a:ext cx="82975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1896200" y="5079415"/>
            <a:ext cx="82975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1896200" y="5484743"/>
            <a:ext cx="82975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620" y="1289961"/>
            <a:ext cx="1198566" cy="5341499"/>
          </a:xfrm>
          <a:prstGeom prst="rect">
            <a:avLst/>
          </a:prstGeom>
        </p:spPr>
      </p:pic>
      <p:sp>
        <p:nvSpPr>
          <p:cNvPr id="31" name="직사각형 30"/>
          <p:cNvSpPr/>
          <p:nvPr/>
        </p:nvSpPr>
        <p:spPr>
          <a:xfrm>
            <a:off x="1559520" y="1780787"/>
            <a:ext cx="240957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8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9" name="표 18"/>
          <p:cNvGraphicFramePr>
            <a:graphicFrameLocks noGrp="1"/>
          </p:cNvGraphicFramePr>
          <p:nvPr>
            <p:extLst/>
          </p:nvPr>
        </p:nvGraphicFramePr>
        <p:xfrm>
          <a:off x="113619" y="1289958"/>
          <a:ext cx="6526078" cy="533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2607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3340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74295" marR="742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808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7698711"/>
              </p:ext>
            </p:extLst>
          </p:nvPr>
        </p:nvGraphicFramePr>
        <p:xfrm>
          <a:off x="2253598" y="1953186"/>
          <a:ext cx="2533392" cy="41674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3339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4167446">
                <a:tc>
                  <a:txBody>
                    <a:bodyPr/>
                    <a:lstStyle/>
                    <a:p>
                      <a:pPr latinLnBrk="1"/>
                      <a:endParaRPr lang="en-US" altLang="ko-KR" sz="15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5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500" dirty="0" smtClean="0">
                          <a:solidFill>
                            <a:schemeClr val="tx1"/>
                          </a:solidFill>
                        </a:rPr>
                        <a:t>주최자 </a:t>
                      </a:r>
                      <a:r>
                        <a:rPr lang="en-US" altLang="ko-KR" sz="1500" dirty="0" err="1" smtClean="0">
                          <a:solidFill>
                            <a:schemeClr val="tx1"/>
                          </a:solidFill>
                        </a:rPr>
                        <a:t>sadasd</a:t>
                      </a:r>
                      <a:r>
                        <a:rPr lang="ko-KR" altLang="en-US" sz="1500" baseline="0" dirty="0" smtClean="0">
                          <a:solidFill>
                            <a:schemeClr val="tx1"/>
                          </a:solidFill>
                        </a:rPr>
                        <a:t>님 회원정보</a:t>
                      </a:r>
                      <a:endParaRPr lang="ko-KR" alt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8130811"/>
              </p:ext>
            </p:extLst>
          </p:nvPr>
        </p:nvGraphicFramePr>
        <p:xfrm>
          <a:off x="2699201" y="3005169"/>
          <a:ext cx="1642185" cy="26023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064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02153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868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예약자명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err="1" smtClean="0">
                          <a:solidFill>
                            <a:schemeClr val="tx1"/>
                          </a:solidFill>
                        </a:rPr>
                        <a:t>예약일시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이름</a:t>
                      </a: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김길동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아이디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adfasdf5452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주소</a:t>
                      </a: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서울 강남구</a:t>
                      </a: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이메일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adsfasdf@gmail.com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326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닉네임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동길김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2127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휴대폰번호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010-1234-5678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4485470" y="2009063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 smtClean="0"/>
              <a:t>X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70415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9906000" cy="68579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442610" y="2492896"/>
            <a:ext cx="7020780" cy="523220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800" b="1" spc="300" dirty="0" smtClean="0">
                <a:solidFill>
                  <a:schemeClr val="bg1"/>
                </a:solidFill>
                <a:latin typeface="Microsoft Yi Baiti" pitchFamily="66" charset="0"/>
                <a:ea typeface="KoPub돋움체 Medium" pitchFamily="18" charset="-127"/>
              </a:rPr>
              <a:t>이형준</a:t>
            </a:r>
            <a:endParaRPr kumimoji="0" lang="en-US" altLang="ko-KR" sz="2800" b="1" spc="300" dirty="0" smtClean="0">
              <a:solidFill>
                <a:schemeClr val="bg1"/>
              </a:solidFill>
              <a:latin typeface="Microsoft Yi Baiti" pitchFamily="66" charset="0"/>
              <a:ea typeface="KoPub돋움체 Medium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325597" y="4149080"/>
            <a:ext cx="7254806" cy="261610"/>
          </a:xfrm>
          <a:prstGeom prst="rect">
            <a:avLst/>
          </a:prstGeom>
          <a:noFill/>
          <a:scene3d>
            <a:camera prst="orthographicFront"/>
            <a:lightRig rig="threePt" dir="t"/>
          </a:scene3d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alpha val="77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화면 설계서</a:t>
            </a:r>
            <a:endParaRPr kumimoji="0" lang="ko-KR" altLang="en-US" sz="1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alpha val="77000"/>
                </a:schemeClr>
              </a:solidFill>
              <a:latin typeface="나눔바른고딕 Light" pitchFamily="50" charset="-127"/>
              <a:ea typeface="나눔바른고딕 Light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270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2216707140"/>
              </p:ext>
            </p:extLst>
          </p:nvPr>
        </p:nvGraphicFramePr>
        <p:xfrm>
          <a:off x="106929" y="115759"/>
          <a:ext cx="3001131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02178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97934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hj_user_w_signUp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회원가입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756360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503757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746843710"/>
              </p:ext>
            </p:extLst>
          </p:nvPr>
        </p:nvGraphicFramePr>
        <p:xfrm>
          <a:off x="7185248" y="836712"/>
          <a:ext cx="2398768" cy="616832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3542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6334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smtClean="0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smtClean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회원가입에 필요한 정보를 </a:t>
                      </a:r>
                      <a:r>
                        <a:rPr lang="ko-KR" altLang="en-US" sz="1300" b="0" u="none" strike="noStrike" cap="none" dirty="0" err="1" smtClean="0"/>
                        <a:t>입력받는</a:t>
                      </a:r>
                      <a:r>
                        <a:rPr lang="ko-KR" altLang="en-US" sz="1300" b="0" u="none" strike="noStrike" cap="none" dirty="0" smtClean="0"/>
                        <a:t> 폼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아이디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비밀번호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err="1" smtClean="0"/>
                        <a:t>이메일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닉네임을 </a:t>
                      </a:r>
                      <a:r>
                        <a:rPr lang="ko-KR" altLang="en-US" sz="1300" b="0" u="none" strike="noStrike" cap="none" baseline="0" dirty="0" err="1" smtClean="0"/>
                        <a:t>입력받고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err="1" smtClean="0"/>
                        <a:t>셀렉트</a:t>
                      </a:r>
                      <a:r>
                        <a:rPr lang="ko-KR" altLang="en-US" sz="1300" b="0" u="none" strike="noStrike" cap="none" baseline="0" dirty="0" smtClean="0"/>
                        <a:t> 메뉴를 통해 관심카테고리를 선택한다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 smtClean="0"/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300" b="0" u="none" strike="noStrike" cap="none" dirty="0" smtClean="0"/>
                        <a:t>아이디를 입력하기 위해서 해당 창을 클릭할 시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  <a:r>
                        <a:rPr lang="en-US" altLang="ko-KR" sz="1300" b="0" u="none" strike="noStrike" cap="none" baseline="0" dirty="0" smtClean="0"/>
                        <a:t> </a:t>
                      </a:r>
                      <a:r>
                        <a:rPr lang="ko-KR" altLang="en-US" sz="1300" b="0" u="none" strike="noStrike" cap="none" baseline="0" dirty="0" smtClean="0"/>
                        <a:t>중복된 아이디를 확인하기 위한 </a:t>
                      </a:r>
                      <a:r>
                        <a:rPr lang="ko-KR" altLang="en-US" sz="1300" b="0" u="none" strike="noStrike" cap="none" baseline="0" dirty="0" err="1" smtClean="0"/>
                        <a:t>팝업창이</a:t>
                      </a:r>
                      <a:r>
                        <a:rPr lang="ko-KR" altLang="en-US" sz="1300" b="0" u="none" strike="noStrike" cap="none" baseline="0" dirty="0" smtClean="0"/>
                        <a:t> 생성되며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해당 </a:t>
                      </a:r>
                      <a:r>
                        <a:rPr lang="ko-KR" altLang="en-US" sz="1300" b="0" u="none" strike="noStrike" cap="none" baseline="0" dirty="0" err="1" smtClean="0"/>
                        <a:t>팝업창에서</a:t>
                      </a:r>
                      <a:r>
                        <a:rPr lang="ko-KR" altLang="en-US" sz="1300" b="0" u="none" strike="noStrike" cap="none" baseline="0" dirty="0" smtClean="0"/>
                        <a:t> 중복확인 및 아이디 사용 버튼을 통해 해당 폼을 채울 수 있다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r>
                        <a:rPr lang="ko-KR" altLang="en-US" sz="1300" b="0" u="none" strike="noStrike" cap="none" baseline="0" dirty="0" smtClean="0"/>
                        <a:t> 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 smtClean="0"/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비밀번호는 서로 같은 값을 입력하도록 검증 과정을 둔다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err="1" smtClean="0"/>
                        <a:t>이메일의</a:t>
                      </a:r>
                      <a:r>
                        <a:rPr lang="ko-KR" altLang="en-US" sz="1300" b="0" u="none" strike="noStrike" cap="none" dirty="0" smtClean="0"/>
                        <a:t> 경우도 </a:t>
                      </a:r>
                      <a:r>
                        <a:rPr lang="ko-KR" altLang="en-US" sz="1300" b="0" u="none" strike="noStrike" cap="none" dirty="0" err="1" smtClean="0"/>
                        <a:t>정규표현식을</a:t>
                      </a:r>
                      <a:r>
                        <a:rPr lang="ko-KR" altLang="en-US" sz="1300" b="0" u="none" strike="noStrike" cap="none" dirty="0" smtClean="0"/>
                        <a:t> 사용하여 </a:t>
                      </a:r>
                      <a:r>
                        <a:rPr lang="en-US" altLang="ko-KR" sz="1300" b="0" u="none" strike="noStrike" cap="none" dirty="0" err="1" smtClean="0">
                          <a:hlinkClick r:id="rId3"/>
                        </a:rPr>
                        <a:t>abcd@abcd.abc</a:t>
                      </a:r>
                      <a:r>
                        <a:rPr lang="en-US" altLang="ko-KR" sz="1300" b="0" u="none" strike="noStrike" cap="none" dirty="0" smtClean="0"/>
                        <a:t> </a:t>
                      </a:r>
                      <a:r>
                        <a:rPr lang="ko-KR" altLang="en-US" sz="1300" b="0" u="none" strike="noStrike" cap="none" dirty="0" smtClean="0"/>
                        <a:t>형태의 </a:t>
                      </a:r>
                      <a:r>
                        <a:rPr lang="ko-KR" altLang="en-US" sz="1300" b="0" u="none" strike="noStrike" cap="none" dirty="0" err="1" smtClean="0"/>
                        <a:t>이메일을</a:t>
                      </a:r>
                      <a:r>
                        <a:rPr lang="ko-KR" altLang="en-US" sz="1300" b="0" u="none" strike="noStrike" cap="none" dirty="0" smtClean="0"/>
                        <a:t> </a:t>
                      </a:r>
                      <a:r>
                        <a:rPr lang="ko-KR" altLang="en-US" sz="1300" b="0" u="none" strike="noStrike" cap="none" dirty="0" err="1" smtClean="0"/>
                        <a:t>입력받도록</a:t>
                      </a:r>
                      <a:r>
                        <a:rPr lang="ko-KR" altLang="en-US" sz="1300" b="0" u="none" strike="noStrike" cap="none" dirty="0" smtClean="0"/>
                        <a:t> 한다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lang="en-US" altLang="ko-KR" sz="1300" b="0" u="none" strike="noStrike" cap="none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이미지를 </a:t>
                      </a:r>
                      <a:r>
                        <a:rPr lang="ko-KR" altLang="en-US" sz="1300" b="0" u="none" strike="noStrike" cap="none" dirty="0" err="1" smtClean="0"/>
                        <a:t>업로드하는</a:t>
                      </a:r>
                      <a:r>
                        <a:rPr lang="ko-KR" altLang="en-US" sz="1300" b="0" u="none" strike="noStrike" cap="none" dirty="0" smtClean="0"/>
                        <a:t> 경우 내가 </a:t>
                      </a:r>
                      <a:r>
                        <a:rPr lang="ko-KR" altLang="en-US" sz="1300" b="0" u="none" strike="noStrike" cap="none" dirty="0" err="1" smtClean="0"/>
                        <a:t>업로드한</a:t>
                      </a:r>
                      <a:r>
                        <a:rPr lang="ko-KR" altLang="en-US" sz="1300" b="0" u="none" strike="noStrike" cap="none" dirty="0" smtClean="0"/>
                        <a:t> 이미지를 </a:t>
                      </a:r>
                      <a:r>
                        <a:rPr lang="ko-KR" altLang="en-US" sz="1300" b="0" u="none" strike="noStrike" cap="none" dirty="0" err="1" smtClean="0"/>
                        <a:t>미리볼</a:t>
                      </a:r>
                      <a:r>
                        <a:rPr lang="ko-KR" altLang="en-US" sz="1300" b="0" u="none" strike="noStrike" cap="none" dirty="0" smtClean="0"/>
                        <a:t> 수 있다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3110193" y="1337514"/>
            <a:ext cx="968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회원가입</a:t>
            </a:r>
            <a:endParaRPr lang="en-US" altLang="ko-KR" dirty="0" smtClean="0"/>
          </a:p>
        </p:txBody>
      </p:sp>
      <p:sp>
        <p:nvSpPr>
          <p:cNvPr id="5" name="직사각형 4"/>
          <p:cNvSpPr/>
          <p:nvPr/>
        </p:nvSpPr>
        <p:spPr>
          <a:xfrm>
            <a:off x="422462" y="1165412"/>
            <a:ext cx="6293224" cy="54595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791821" y="1775001"/>
            <a:ext cx="3368767" cy="2868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아이</a:t>
            </a:r>
            <a:r>
              <a:rPr lang="ko-KR" altLang="en-US" dirty="0">
                <a:solidFill>
                  <a:schemeClr val="tx1"/>
                </a:solidFill>
              </a:rPr>
              <a:t>디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1780895" y="2143550"/>
            <a:ext cx="3379694" cy="3217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비밀번</a:t>
            </a:r>
            <a:r>
              <a:rPr lang="ko-KR" altLang="en-US" dirty="0">
                <a:solidFill>
                  <a:schemeClr val="tx1"/>
                </a:solidFill>
              </a:rPr>
              <a:t>호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1780895" y="2536997"/>
            <a:ext cx="3379694" cy="31626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비밀번호확인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777253" y="2924481"/>
            <a:ext cx="3397903" cy="3351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err="1" smtClean="0">
                <a:solidFill>
                  <a:schemeClr val="tx1"/>
                </a:solidFill>
              </a:rPr>
              <a:t>이메</a:t>
            </a:r>
            <a:r>
              <a:rPr lang="ko-KR" altLang="en-US" dirty="0" err="1">
                <a:solidFill>
                  <a:schemeClr val="tx1"/>
                </a:solidFill>
              </a:rPr>
              <a:t>일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777253" y="3320922"/>
            <a:ext cx="3383336" cy="3282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이</a:t>
            </a:r>
            <a:r>
              <a:rPr lang="ko-KR" altLang="en-US" dirty="0">
                <a:solidFill>
                  <a:schemeClr val="tx1"/>
                </a:solidFill>
              </a:rPr>
              <a:t>름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2265270" y="6042212"/>
            <a:ext cx="2512919" cy="46616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회원가입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309563" y="1165413"/>
            <a:ext cx="225798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27" name="직사각형 26"/>
          <p:cNvSpPr/>
          <p:nvPr/>
        </p:nvSpPr>
        <p:spPr>
          <a:xfrm>
            <a:off x="5160588" y="1792936"/>
            <a:ext cx="225798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grpSp>
        <p:nvGrpSpPr>
          <p:cNvPr id="2" name="그룹 1"/>
          <p:cNvGrpSpPr/>
          <p:nvPr/>
        </p:nvGrpSpPr>
        <p:grpSpPr>
          <a:xfrm>
            <a:off x="1791820" y="5111885"/>
            <a:ext cx="3368769" cy="385211"/>
            <a:chOff x="2205317" y="5190553"/>
            <a:chExt cx="4249766" cy="484069"/>
          </a:xfrm>
        </p:grpSpPr>
        <p:sp>
          <p:nvSpPr>
            <p:cNvPr id="21" name="직사각형 20"/>
            <p:cNvSpPr/>
            <p:nvPr/>
          </p:nvSpPr>
          <p:spPr>
            <a:xfrm>
              <a:off x="2205317" y="5190553"/>
              <a:ext cx="1174377" cy="47512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 smtClean="0">
                  <a:solidFill>
                    <a:schemeClr val="tx1"/>
                  </a:solidFill>
                </a:rPr>
                <a:t>관심</a:t>
              </a:r>
              <a:r>
                <a:rPr lang="en-US" altLang="ko-KR" dirty="0" smtClean="0">
                  <a:solidFill>
                    <a:schemeClr val="tx1"/>
                  </a:solidFill>
                </a:rPr>
                <a:t>1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4" name="이등변 삼각형 23"/>
            <p:cNvSpPr/>
            <p:nvPr/>
          </p:nvSpPr>
          <p:spPr>
            <a:xfrm rot="10800000">
              <a:off x="3016623" y="5316317"/>
              <a:ext cx="259977" cy="25050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3778623" y="5195023"/>
              <a:ext cx="1174377" cy="47512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 smtClean="0">
                  <a:solidFill>
                    <a:schemeClr val="tx1"/>
                  </a:solidFill>
                </a:rPr>
                <a:t>관심</a:t>
              </a:r>
              <a:r>
                <a:rPr lang="en-US" altLang="ko-KR" dirty="0">
                  <a:solidFill>
                    <a:schemeClr val="tx1"/>
                  </a:solidFill>
                </a:rPr>
                <a:t>2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1" name="이등변 삼각형 30"/>
            <p:cNvSpPr/>
            <p:nvPr/>
          </p:nvSpPr>
          <p:spPr>
            <a:xfrm rot="10800000">
              <a:off x="4589929" y="5320787"/>
              <a:ext cx="259977" cy="25050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5280210" y="5199493"/>
              <a:ext cx="1174873" cy="47512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 smtClean="0">
                  <a:solidFill>
                    <a:schemeClr val="tx1"/>
                  </a:solidFill>
                </a:rPr>
                <a:t>관심</a:t>
              </a:r>
              <a:r>
                <a:rPr lang="en-US" altLang="ko-KR" dirty="0">
                  <a:solidFill>
                    <a:schemeClr val="tx1"/>
                  </a:solidFill>
                </a:rPr>
                <a:t>3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3" name="이등변 삼각형 32"/>
            <p:cNvSpPr/>
            <p:nvPr/>
          </p:nvSpPr>
          <p:spPr>
            <a:xfrm rot="10800000">
              <a:off x="6091516" y="5325257"/>
              <a:ext cx="259977" cy="25050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4" name="직사각형 33"/>
          <p:cNvSpPr/>
          <p:nvPr/>
        </p:nvSpPr>
        <p:spPr>
          <a:xfrm>
            <a:off x="5182440" y="2465289"/>
            <a:ext cx="225798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36" name="직사각형 35"/>
          <p:cNvSpPr/>
          <p:nvPr/>
        </p:nvSpPr>
        <p:spPr>
          <a:xfrm>
            <a:off x="5244755" y="2990727"/>
            <a:ext cx="225798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25" name="직사각형 24"/>
          <p:cNvSpPr/>
          <p:nvPr/>
        </p:nvSpPr>
        <p:spPr>
          <a:xfrm>
            <a:off x="1777253" y="3731059"/>
            <a:ext cx="3383336" cy="3282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닉네임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777253" y="4171326"/>
            <a:ext cx="3383336" cy="3282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mtClean="0">
                <a:solidFill>
                  <a:schemeClr val="tx1"/>
                </a:solidFill>
              </a:rPr>
              <a:t>주</a:t>
            </a:r>
            <a:r>
              <a:rPr lang="ko-KR" altLang="en-US">
                <a:solidFill>
                  <a:schemeClr val="tx1"/>
                </a:solidFill>
              </a:rPr>
              <a:t>소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1777253" y="4620059"/>
            <a:ext cx="3383336" cy="3282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이미</a:t>
            </a:r>
            <a:r>
              <a:rPr lang="ko-KR" altLang="en-US" dirty="0">
                <a:solidFill>
                  <a:schemeClr val="tx1"/>
                </a:solidFill>
              </a:rPr>
              <a:t>지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5244755" y="4636994"/>
            <a:ext cx="225798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4420478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3354830115"/>
              </p:ext>
            </p:extLst>
          </p:nvPr>
        </p:nvGraphicFramePr>
        <p:xfrm>
          <a:off x="106929" y="115759"/>
          <a:ext cx="3001130" cy="11887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9360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06507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hj_user_w_signUp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아이디 중복 확인 </a:t>
                      </a: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팝업창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756360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503757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1971803983"/>
              </p:ext>
            </p:extLst>
          </p:nvPr>
        </p:nvGraphicFramePr>
        <p:xfrm>
          <a:off x="7185248" y="836712"/>
          <a:ext cx="2398768" cy="310507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3542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6334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입력한 아이디에 대한 중복을 조회하는 버튼</a:t>
                      </a:r>
                      <a:endParaRPr lang="en-US" altLang="ko-KR" sz="1300" b="0" u="none" strike="noStrike" cap="none" dirty="0" smtClean="0"/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해당 아이디가 사용 중인지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사용할 수 있는 아이디인지 알려준다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이미 사용 중인 아이디인 경우는 사용하기 버튼이 비활성화 되며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사용할 수 있는 경우는 활성화 된다</a:t>
                      </a:r>
                      <a:r>
                        <a:rPr lang="en-US" altLang="ko-KR" sz="1300" b="0" u="none" strike="noStrike" cap="none" dirty="0" smtClean="0"/>
                        <a:t>. </a:t>
                      </a:r>
                      <a:r>
                        <a:rPr lang="ko-KR" altLang="en-US" sz="1300" b="0" u="none" strike="noStrike" cap="none" dirty="0" smtClean="0"/>
                        <a:t>사용하기를 누르면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  <a:r>
                        <a:rPr lang="en-US" altLang="ko-KR" sz="1300" b="0" u="none" strike="noStrike" cap="none" baseline="0" dirty="0" smtClean="0"/>
                        <a:t> </a:t>
                      </a:r>
                      <a:r>
                        <a:rPr lang="ko-KR" altLang="en-US" sz="1300" b="0" u="none" strike="noStrike" cap="none" baseline="0" dirty="0" smtClean="0"/>
                        <a:t>기존 회원가입 폼에 아이디가 채워진다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1420346" y="1945341"/>
            <a:ext cx="4086225" cy="33707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1726267" y="2796988"/>
            <a:ext cx="2651312" cy="5827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아이디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588809" y="2796988"/>
            <a:ext cx="750233" cy="5827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중복확인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871942" y="3630706"/>
            <a:ext cx="29499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rgbClr val="FF0000"/>
                </a:solidFill>
              </a:rPr>
              <a:t>해당아이디는 사용할 수 있습니다</a:t>
            </a:r>
            <a:r>
              <a:rPr lang="en-US" altLang="ko-KR" sz="1400" dirty="0" smtClean="0">
                <a:solidFill>
                  <a:srgbClr val="FF0000"/>
                </a:solidFill>
              </a:rPr>
              <a:t>.</a:t>
            </a:r>
          </a:p>
          <a:p>
            <a:r>
              <a:rPr lang="ko-KR" altLang="en-US" sz="1400" dirty="0" smtClean="0">
                <a:solidFill>
                  <a:srgbClr val="FF0000"/>
                </a:solidFill>
              </a:rPr>
              <a:t>또는 이미 사용 중인 아이디입니다</a:t>
            </a:r>
            <a:r>
              <a:rPr lang="en-US" altLang="ko-KR" sz="1400" dirty="0" smtClean="0">
                <a:solidFill>
                  <a:srgbClr val="FF0000"/>
                </a:solidFill>
              </a:rPr>
              <a:t>.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634923" y="4769223"/>
            <a:ext cx="1423988" cy="3944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아이디 사용하기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322014" y="1833282"/>
            <a:ext cx="196663" cy="22411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35" name="직사각형 34"/>
          <p:cNvSpPr/>
          <p:nvPr/>
        </p:nvSpPr>
        <p:spPr>
          <a:xfrm>
            <a:off x="4490478" y="2684929"/>
            <a:ext cx="196663" cy="22411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37" name="직사각형 36"/>
          <p:cNvSpPr/>
          <p:nvPr/>
        </p:nvSpPr>
        <p:spPr>
          <a:xfrm>
            <a:off x="2536591" y="4657164"/>
            <a:ext cx="196663" cy="22411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5406113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4195592465"/>
              </p:ext>
            </p:extLst>
          </p:nvPr>
        </p:nvGraphicFramePr>
        <p:xfrm>
          <a:off x="106929" y="115759"/>
          <a:ext cx="3001131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25858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4254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1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hj_user_w_signUpDone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회원가입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756360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503757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1520908693"/>
              </p:ext>
            </p:extLst>
          </p:nvPr>
        </p:nvGraphicFramePr>
        <p:xfrm>
          <a:off x="7185248" y="836712"/>
          <a:ext cx="2398768" cy="10058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3542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6334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회원가입 완료 페이지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로그인 버튼을 눌러서 로그인 페이지로 이동</a:t>
                      </a:r>
                      <a:endParaRPr lang="en-US" altLang="ko-KR" sz="1300" b="0" u="none" strike="noStrike" cap="none" dirty="0" smtClean="0"/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852208" y="1658472"/>
            <a:ext cx="5637679" cy="46168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2021261" y="2779058"/>
            <a:ext cx="3299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회원가입이 완료되었습니다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3037355" y="4885766"/>
            <a:ext cx="1267385" cy="5916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로그인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8985907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2381592074"/>
              </p:ext>
            </p:extLst>
          </p:nvPr>
        </p:nvGraphicFramePr>
        <p:xfrm>
          <a:off x="106929" y="115759"/>
          <a:ext cx="3001131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25858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4254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1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hj_user_m_signUp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회원가입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앱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756360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503757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694915795"/>
              </p:ext>
            </p:extLst>
          </p:nvPr>
        </p:nvGraphicFramePr>
        <p:xfrm>
          <a:off x="7185248" y="836712"/>
          <a:ext cx="2398768" cy="449191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3542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6334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회원가입에 필요한 정보를 </a:t>
                      </a:r>
                      <a:r>
                        <a:rPr lang="ko-KR" altLang="en-US" sz="1300" b="0" u="none" strike="noStrike" cap="none" dirty="0" err="1" smtClean="0"/>
                        <a:t>입력받는</a:t>
                      </a:r>
                      <a:r>
                        <a:rPr lang="ko-KR" altLang="en-US" sz="1300" b="0" u="none" strike="noStrike" cap="none" dirty="0" smtClean="0"/>
                        <a:t> 폼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아이디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비밀번호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err="1" smtClean="0"/>
                        <a:t>이메일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닉네임을 </a:t>
                      </a:r>
                      <a:r>
                        <a:rPr lang="ko-KR" altLang="en-US" sz="1300" b="0" u="none" strike="noStrike" cap="none" baseline="0" dirty="0" err="1" smtClean="0"/>
                        <a:t>입력받고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err="1" smtClean="0"/>
                        <a:t>셀렉트</a:t>
                      </a:r>
                      <a:r>
                        <a:rPr lang="ko-KR" altLang="en-US" sz="1300" b="0" u="none" strike="noStrike" cap="none" baseline="0" dirty="0" smtClean="0"/>
                        <a:t> 메뉴를 통해 관심카테고리를 선택한다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 smtClean="0"/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아이디중복 확인은 해당화면에서 처리한다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err="1" smtClean="0"/>
                        <a:t>정규표현식을</a:t>
                      </a:r>
                      <a:r>
                        <a:rPr lang="ko-KR" altLang="en-US" sz="1300" b="0" u="none" strike="noStrike" cap="none" dirty="0" smtClean="0"/>
                        <a:t> 이용하여 특수문자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영문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숫자를 최소 </a:t>
                      </a:r>
                      <a:r>
                        <a:rPr lang="en-US" altLang="ko-KR" sz="1300" b="0" u="none" strike="noStrike" cap="none" dirty="0" smtClean="0"/>
                        <a:t>1</a:t>
                      </a:r>
                      <a:r>
                        <a:rPr lang="ko-KR" altLang="en-US" sz="1300" b="0" u="none" strike="noStrike" cap="none" dirty="0" smtClean="0"/>
                        <a:t>개씩 </a:t>
                      </a:r>
                      <a:r>
                        <a:rPr lang="ko-KR" altLang="en-US" sz="1300" b="0" u="none" strike="noStrike" cap="none" dirty="0" err="1" smtClean="0"/>
                        <a:t>입력받아</a:t>
                      </a:r>
                      <a:r>
                        <a:rPr lang="ko-KR" altLang="en-US" sz="1300" b="0" u="none" strike="noStrike" cap="none" dirty="0" smtClean="0"/>
                        <a:t> 최소 </a:t>
                      </a:r>
                      <a:r>
                        <a:rPr lang="en-US" altLang="ko-KR" sz="1300" b="0" u="none" strike="noStrike" cap="none" dirty="0" smtClean="0"/>
                        <a:t>10</a:t>
                      </a:r>
                      <a:r>
                        <a:rPr lang="ko-KR" altLang="en-US" sz="1300" b="0" u="none" strike="noStrike" cap="none" dirty="0" smtClean="0"/>
                        <a:t>자의 비밀번호를 입력 받는다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err="1" smtClean="0"/>
                        <a:t>이메일의</a:t>
                      </a:r>
                      <a:r>
                        <a:rPr lang="ko-KR" altLang="en-US" sz="1300" b="0" u="none" strike="noStrike" cap="none" dirty="0" smtClean="0"/>
                        <a:t> 경우도 </a:t>
                      </a:r>
                      <a:r>
                        <a:rPr lang="ko-KR" altLang="en-US" sz="1300" b="0" u="none" strike="noStrike" cap="none" dirty="0" err="1" smtClean="0"/>
                        <a:t>정규표현식을</a:t>
                      </a:r>
                      <a:r>
                        <a:rPr lang="ko-KR" altLang="en-US" sz="1300" b="0" u="none" strike="noStrike" cap="none" dirty="0" smtClean="0"/>
                        <a:t> 사용하여 </a:t>
                      </a:r>
                      <a:r>
                        <a:rPr lang="en-US" altLang="ko-KR" sz="1300" b="0" u="none" strike="noStrike" cap="none" dirty="0" err="1" smtClean="0">
                          <a:hlinkClick r:id="rId3"/>
                        </a:rPr>
                        <a:t>abcd@abcd.abc</a:t>
                      </a:r>
                      <a:r>
                        <a:rPr lang="en-US" altLang="ko-KR" sz="1300" b="0" u="none" strike="noStrike" cap="none" dirty="0" smtClean="0"/>
                        <a:t> </a:t>
                      </a:r>
                      <a:r>
                        <a:rPr lang="ko-KR" altLang="en-US" sz="1300" b="0" u="none" strike="noStrike" cap="none" dirty="0" smtClean="0"/>
                        <a:t>형태의 </a:t>
                      </a:r>
                      <a:r>
                        <a:rPr lang="ko-KR" altLang="en-US" sz="1300" b="0" u="none" strike="noStrike" cap="none" dirty="0" err="1" smtClean="0"/>
                        <a:t>이메일을</a:t>
                      </a:r>
                      <a:r>
                        <a:rPr lang="ko-KR" altLang="en-US" sz="1300" b="0" u="none" strike="noStrike" cap="none" dirty="0" smtClean="0"/>
                        <a:t> </a:t>
                      </a:r>
                      <a:r>
                        <a:rPr lang="ko-KR" altLang="en-US" sz="1300" b="0" u="none" strike="noStrike" cap="none" dirty="0" err="1" smtClean="0"/>
                        <a:t>입력받도록</a:t>
                      </a:r>
                      <a:r>
                        <a:rPr lang="ko-KR" altLang="en-US" sz="1300" b="0" u="none" strike="noStrike" cap="none" dirty="0" smtClean="0"/>
                        <a:t> 한다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3110193" y="1337514"/>
            <a:ext cx="968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회원가입</a:t>
            </a:r>
            <a:endParaRPr lang="en-US" altLang="ko-KR" dirty="0" smtClean="0"/>
          </a:p>
        </p:txBody>
      </p:sp>
      <p:sp>
        <p:nvSpPr>
          <p:cNvPr id="5" name="직사각형 4"/>
          <p:cNvSpPr/>
          <p:nvPr/>
        </p:nvSpPr>
        <p:spPr>
          <a:xfrm>
            <a:off x="1595158" y="1237124"/>
            <a:ext cx="3962400" cy="53877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791821" y="1927407"/>
            <a:ext cx="3481667" cy="4751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아이</a:t>
            </a:r>
            <a:r>
              <a:rPr lang="ko-KR" altLang="en-US" dirty="0">
                <a:solidFill>
                  <a:schemeClr val="tx1"/>
                </a:solidFill>
              </a:rPr>
              <a:t>디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1791821" y="2590795"/>
            <a:ext cx="3481667" cy="4751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비밀번</a:t>
            </a:r>
            <a:r>
              <a:rPr lang="ko-KR" altLang="en-US" dirty="0">
                <a:solidFill>
                  <a:schemeClr val="tx1"/>
                </a:solidFill>
              </a:rPr>
              <a:t>호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1799105" y="3213842"/>
            <a:ext cx="3481667" cy="4751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비밀번호확인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799105" y="3948947"/>
            <a:ext cx="3481667" cy="4751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err="1" smtClean="0">
                <a:solidFill>
                  <a:schemeClr val="tx1"/>
                </a:solidFill>
              </a:rPr>
              <a:t>이메</a:t>
            </a:r>
            <a:r>
              <a:rPr lang="ko-KR" altLang="en-US" dirty="0" err="1">
                <a:solidFill>
                  <a:schemeClr val="tx1"/>
                </a:solidFill>
              </a:rPr>
              <a:t>일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799105" y="4531654"/>
            <a:ext cx="3481667" cy="4751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닉네임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791821" y="5190554"/>
            <a:ext cx="954181" cy="4751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관심</a:t>
            </a:r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" name="이등변 삼각형 23"/>
          <p:cNvSpPr/>
          <p:nvPr/>
        </p:nvSpPr>
        <p:spPr>
          <a:xfrm rot="10800000">
            <a:off x="2451007" y="5316317"/>
            <a:ext cx="211231" cy="250506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265270" y="6042212"/>
            <a:ext cx="2512919" cy="46616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회원가입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1482259" y="1165413"/>
            <a:ext cx="225798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27" name="직사각형 26"/>
          <p:cNvSpPr/>
          <p:nvPr/>
        </p:nvSpPr>
        <p:spPr>
          <a:xfrm>
            <a:off x="5160588" y="1792936"/>
            <a:ext cx="225798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30" name="직사각형 29"/>
          <p:cNvSpPr/>
          <p:nvPr/>
        </p:nvSpPr>
        <p:spPr>
          <a:xfrm>
            <a:off x="3070132" y="5195024"/>
            <a:ext cx="954181" cy="4751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관심</a:t>
            </a:r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1" name="이등변 삼각형 30"/>
          <p:cNvSpPr/>
          <p:nvPr/>
        </p:nvSpPr>
        <p:spPr>
          <a:xfrm rot="10800000">
            <a:off x="3729318" y="5320787"/>
            <a:ext cx="211231" cy="250506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4290171" y="5199494"/>
            <a:ext cx="954181" cy="4751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관심</a:t>
            </a:r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3" name="이등변 삼각형 32"/>
          <p:cNvSpPr/>
          <p:nvPr/>
        </p:nvSpPr>
        <p:spPr>
          <a:xfrm rot="10800000">
            <a:off x="4949357" y="5325257"/>
            <a:ext cx="211231" cy="250506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5182440" y="2465289"/>
            <a:ext cx="225798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36" name="직사각형 35"/>
          <p:cNvSpPr/>
          <p:nvPr/>
        </p:nvSpPr>
        <p:spPr>
          <a:xfrm>
            <a:off x="5182440" y="3796550"/>
            <a:ext cx="225798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4685844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3984459487"/>
              </p:ext>
            </p:extLst>
          </p:nvPr>
        </p:nvGraphicFramePr>
        <p:xfrm>
          <a:off x="106929" y="115759"/>
          <a:ext cx="3001131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25858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4254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1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hj_user_m_signUp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회원가입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앱</a:t>
                      </a: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756360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503757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400564502"/>
              </p:ext>
            </p:extLst>
          </p:nvPr>
        </p:nvGraphicFramePr>
        <p:xfrm>
          <a:off x="7185248" y="836712"/>
          <a:ext cx="2398768" cy="10058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3542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6334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회원가입 완료 페이지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로그인 버튼을 눌러서 로그인 페이지로 이동</a:t>
                      </a:r>
                      <a:endParaRPr lang="en-US" altLang="ko-KR" sz="1300" b="0" u="none" strike="noStrike" cap="none" dirty="0" smtClean="0"/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2225208" y="1326777"/>
            <a:ext cx="2891679" cy="46168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2021261" y="2779058"/>
            <a:ext cx="3299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회원가입이 완료되었습니다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3037355" y="4885766"/>
            <a:ext cx="1267385" cy="5916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로그인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0754733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542209388"/>
              </p:ext>
            </p:extLst>
          </p:nvPr>
        </p:nvGraphicFramePr>
        <p:xfrm>
          <a:off x="106929" y="115759"/>
          <a:ext cx="3001131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25858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4254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1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hj_user_w_semiReg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세미나 등록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756360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503757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4234438792"/>
              </p:ext>
            </p:extLst>
          </p:nvPr>
        </p:nvGraphicFramePr>
        <p:xfrm>
          <a:off x="7185248" y="836712"/>
          <a:ext cx="2398768" cy="330319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3542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6334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세미나를 등록하기 위한 정보를 입력하는 페이지로 먼저 공간을 선택하여 공간에 대한 시간정보를 불러온다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시간은 최소 </a:t>
                      </a:r>
                      <a:r>
                        <a:rPr lang="en-US" altLang="ko-KR" sz="1300" b="0" u="none" strike="noStrike" cap="none" dirty="0" smtClean="0"/>
                        <a:t>2</a:t>
                      </a:r>
                      <a:r>
                        <a:rPr lang="ko-KR" altLang="en-US" sz="1300" b="0" u="none" strike="noStrike" cap="none" dirty="0" smtClean="0"/>
                        <a:t>시간으로 </a:t>
                      </a:r>
                      <a:r>
                        <a:rPr lang="en-US" altLang="ko-KR" sz="1300" b="0" u="none" strike="noStrike" cap="none" dirty="0" smtClean="0"/>
                        <a:t>1</a:t>
                      </a:r>
                      <a:r>
                        <a:rPr lang="ko-KR" altLang="en-US" sz="1300" b="0" u="none" strike="noStrike" cap="none" dirty="0" smtClean="0"/>
                        <a:t>시간 단위로 선택한다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가능시간범위</a:t>
                      </a:r>
                      <a:r>
                        <a:rPr lang="en-US" altLang="ko-KR" sz="1300" b="0" u="none" strike="noStrike" cap="none" dirty="0" smtClean="0"/>
                        <a:t>(09~22</a:t>
                      </a:r>
                      <a:r>
                        <a:rPr lang="ko-KR" altLang="en-US" sz="1300" b="0" u="none" strike="noStrike" cap="none" dirty="0" smtClean="0"/>
                        <a:t>시</a:t>
                      </a:r>
                      <a:r>
                        <a:rPr lang="en-US" altLang="ko-KR" sz="1300" b="0" u="none" strike="noStrike" cap="none" dirty="0" smtClean="0"/>
                        <a:t>)</a:t>
                      </a:r>
                      <a:endParaRPr lang="en-US" altLang="ko-KR" sz="1300" b="0" u="none" strike="noStrike" cap="none" dirty="0"/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등록하기 버튼을 눌러서 등록 확인 페이지로 이동하고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해당 페이지에서 예약 완료를 위한 계좌 번호를 발급받는다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380114" y="1237124"/>
            <a:ext cx="6548327" cy="55186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200814" y="2200963"/>
            <a:ext cx="8293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 smtClean="0"/>
              <a:t>세미나명</a:t>
            </a:r>
            <a:endParaRPr lang="ko-KR" altLang="en-US" sz="1400" dirty="0"/>
          </a:p>
        </p:txBody>
      </p:sp>
      <p:sp>
        <p:nvSpPr>
          <p:cNvPr id="3" name="직사각형 2"/>
          <p:cNvSpPr/>
          <p:nvPr/>
        </p:nvSpPr>
        <p:spPr>
          <a:xfrm>
            <a:off x="1943764" y="2200962"/>
            <a:ext cx="3230969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364954" y="2615633"/>
            <a:ext cx="5010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부제</a:t>
            </a:r>
            <a:endParaRPr lang="ko-KR" altLang="en-US" sz="1400" dirty="0"/>
          </a:p>
        </p:txBody>
      </p:sp>
      <p:sp>
        <p:nvSpPr>
          <p:cNvPr id="10" name="직사각형 9"/>
          <p:cNvSpPr/>
          <p:nvPr/>
        </p:nvSpPr>
        <p:spPr>
          <a:xfrm>
            <a:off x="1943764" y="2625696"/>
            <a:ext cx="3230969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725653" y="3019645"/>
            <a:ext cx="7602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시</a:t>
            </a:r>
            <a:r>
              <a:rPr lang="ko-KR" altLang="en-US" sz="1400" dirty="0"/>
              <a:t>간</a:t>
            </a:r>
            <a:r>
              <a:rPr lang="ko-KR" altLang="en-US" sz="1400" dirty="0" smtClean="0"/>
              <a:t>선택</a:t>
            </a:r>
            <a:endParaRPr lang="ko-KR" altLang="en-US" sz="1400" dirty="0"/>
          </a:p>
        </p:txBody>
      </p:sp>
      <p:sp>
        <p:nvSpPr>
          <p:cNvPr id="19" name="TextBox 18"/>
          <p:cNvSpPr txBox="1"/>
          <p:nvPr/>
        </p:nvSpPr>
        <p:spPr>
          <a:xfrm>
            <a:off x="1148979" y="1584213"/>
            <a:ext cx="7602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공간선</a:t>
            </a:r>
            <a:r>
              <a:rPr lang="ko-KR" altLang="en-US" sz="1400"/>
              <a:t>택</a:t>
            </a:r>
            <a:endParaRPr lang="ko-KR" altLang="en-US" sz="1400" dirty="0"/>
          </a:p>
        </p:txBody>
      </p:sp>
      <p:sp>
        <p:nvSpPr>
          <p:cNvPr id="20" name="직사각형 19"/>
          <p:cNvSpPr/>
          <p:nvPr/>
        </p:nvSpPr>
        <p:spPr>
          <a:xfrm>
            <a:off x="1943764" y="1584212"/>
            <a:ext cx="708394" cy="382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zone1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652159" y="1584212"/>
            <a:ext cx="708394" cy="382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zone2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3360553" y="1584212"/>
            <a:ext cx="708394" cy="382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zone3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4068947" y="1584212"/>
            <a:ext cx="708394" cy="382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zone4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520438" y="3019645"/>
            <a:ext cx="336919" cy="307777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9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1859086" y="3019645"/>
            <a:ext cx="343829" cy="307777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10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2202915" y="3019645"/>
            <a:ext cx="343829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11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2548473" y="3019645"/>
            <a:ext cx="336919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12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2887121" y="3019645"/>
            <a:ext cx="343829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13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3230950" y="3019645"/>
            <a:ext cx="343829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14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3574779" y="3019645"/>
            <a:ext cx="336919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15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3913427" y="3019645"/>
            <a:ext cx="343829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16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4257256" y="3019645"/>
            <a:ext cx="343829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17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4602814" y="3019645"/>
            <a:ext cx="336919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18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4941462" y="3019645"/>
            <a:ext cx="343829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19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5285291" y="3019645"/>
            <a:ext cx="343829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20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5629120" y="3019645"/>
            <a:ext cx="343829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21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665189" y="3580667"/>
            <a:ext cx="7602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카테고리선</a:t>
            </a:r>
            <a:r>
              <a:rPr lang="ko-KR" altLang="en-US" sz="1400"/>
              <a:t>택</a:t>
            </a:r>
            <a:endParaRPr lang="ko-KR" altLang="en-US" sz="1400" dirty="0"/>
          </a:p>
        </p:txBody>
      </p:sp>
      <p:sp>
        <p:nvSpPr>
          <p:cNvPr id="60" name="직사각형 59"/>
          <p:cNvSpPr/>
          <p:nvPr/>
        </p:nvSpPr>
        <p:spPr>
          <a:xfrm>
            <a:off x="1685442" y="3504605"/>
            <a:ext cx="863030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IT</a:t>
            </a:r>
            <a:r>
              <a:rPr lang="ko-KR" altLang="en-US" sz="1400" dirty="0" smtClean="0">
                <a:solidFill>
                  <a:schemeClr val="tx1"/>
                </a:solidFill>
              </a:rPr>
              <a:t>기술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2548473" y="3504605"/>
            <a:ext cx="863030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스포츠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3411504" y="3504605"/>
            <a:ext cx="863030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건강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1685442" y="3905543"/>
            <a:ext cx="863030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음식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2548473" y="3905543"/>
            <a:ext cx="863030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음</a:t>
            </a:r>
            <a:r>
              <a:rPr lang="ko-KR" altLang="en-US" sz="1400" dirty="0">
                <a:solidFill>
                  <a:schemeClr val="tx1"/>
                </a:solidFill>
              </a:rPr>
              <a:t>악</a:t>
            </a:r>
          </a:p>
        </p:txBody>
      </p:sp>
      <p:sp>
        <p:nvSpPr>
          <p:cNvPr id="74" name="직사각형 73"/>
          <p:cNvSpPr/>
          <p:nvPr/>
        </p:nvSpPr>
        <p:spPr>
          <a:xfrm>
            <a:off x="3411504" y="3905543"/>
            <a:ext cx="863030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가</a:t>
            </a:r>
            <a:r>
              <a:rPr lang="ko-KR" altLang="en-US" sz="1400" dirty="0">
                <a:solidFill>
                  <a:schemeClr val="tx1"/>
                </a:solidFill>
              </a:rPr>
              <a:t>족</a:t>
            </a:r>
          </a:p>
        </p:txBody>
      </p:sp>
      <p:sp>
        <p:nvSpPr>
          <p:cNvPr id="75" name="직사각형 74"/>
          <p:cNvSpPr/>
          <p:nvPr/>
        </p:nvSpPr>
        <p:spPr>
          <a:xfrm>
            <a:off x="1685442" y="4299445"/>
            <a:ext cx="863030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언어문화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2548473" y="4299445"/>
            <a:ext cx="863030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영상제작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7" name="직사각형 76"/>
          <p:cNvSpPr/>
          <p:nvPr/>
        </p:nvSpPr>
        <p:spPr>
          <a:xfrm>
            <a:off x="3411504" y="4299445"/>
            <a:ext cx="863030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기</a:t>
            </a:r>
            <a:r>
              <a:rPr lang="ko-KR" altLang="en-US" sz="1400" dirty="0">
                <a:solidFill>
                  <a:schemeClr val="tx1"/>
                </a:solidFill>
              </a:rPr>
              <a:t>타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725653" y="4856672"/>
            <a:ext cx="63930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세미나 소개</a:t>
            </a:r>
            <a:endParaRPr lang="ko-KR" altLang="en-US" sz="1400" dirty="0"/>
          </a:p>
        </p:txBody>
      </p:sp>
      <p:sp>
        <p:nvSpPr>
          <p:cNvPr id="79" name="직사각형 78"/>
          <p:cNvSpPr/>
          <p:nvPr/>
        </p:nvSpPr>
        <p:spPr>
          <a:xfrm>
            <a:off x="1529094" y="4818111"/>
            <a:ext cx="4443856" cy="7959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2982254" y="6272752"/>
            <a:ext cx="1002118" cy="39340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등록하기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539915" y="5712597"/>
            <a:ext cx="11317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최대 인원수</a:t>
            </a:r>
            <a:endParaRPr lang="ko-KR" altLang="en-US" sz="1400" dirty="0"/>
          </a:p>
        </p:txBody>
      </p:sp>
      <p:sp>
        <p:nvSpPr>
          <p:cNvPr id="82" name="직사각형 81"/>
          <p:cNvSpPr/>
          <p:nvPr/>
        </p:nvSpPr>
        <p:spPr>
          <a:xfrm>
            <a:off x="1615484" y="5730434"/>
            <a:ext cx="431065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1820659" y="1445257"/>
            <a:ext cx="177098" cy="25490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84" name="TextBox 83"/>
          <p:cNvSpPr txBox="1"/>
          <p:nvPr/>
        </p:nvSpPr>
        <p:spPr>
          <a:xfrm>
            <a:off x="2629899" y="5712597"/>
            <a:ext cx="11317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참가비 설정</a:t>
            </a:r>
            <a:endParaRPr lang="ko-KR" altLang="en-US" sz="1400" dirty="0"/>
          </a:p>
        </p:txBody>
      </p:sp>
      <p:sp>
        <p:nvSpPr>
          <p:cNvPr id="85" name="직사각형 84"/>
          <p:cNvSpPr/>
          <p:nvPr/>
        </p:nvSpPr>
        <p:spPr>
          <a:xfrm>
            <a:off x="3654276" y="5730434"/>
            <a:ext cx="1362821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/>
          <p:cNvSpPr/>
          <p:nvPr/>
        </p:nvSpPr>
        <p:spPr>
          <a:xfrm>
            <a:off x="1381511" y="2840418"/>
            <a:ext cx="177098" cy="25490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55" name="직사각형 54"/>
          <p:cNvSpPr/>
          <p:nvPr/>
        </p:nvSpPr>
        <p:spPr>
          <a:xfrm>
            <a:off x="2893705" y="6145301"/>
            <a:ext cx="177098" cy="25490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3410726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3377976158"/>
              </p:ext>
            </p:extLst>
          </p:nvPr>
        </p:nvGraphicFramePr>
        <p:xfrm>
          <a:off x="106929" y="115759"/>
          <a:ext cx="3001131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25858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4254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1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hj_user_w_semiReg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세미나 등록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756360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503757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358585193"/>
              </p:ext>
            </p:extLst>
          </p:nvPr>
        </p:nvGraphicFramePr>
        <p:xfrm>
          <a:off x="7185248" y="836712"/>
          <a:ext cx="2398768" cy="8077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3542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6334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등록완료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예약을 위한 계좌번호 발급 페이지</a:t>
                      </a:r>
                      <a:endParaRPr lang="en-US" altLang="ko-KR" sz="1300" b="0" u="none" strike="noStrike" cap="none" dirty="0" smtClean="0"/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380114" y="1237124"/>
            <a:ext cx="6548327" cy="53877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TextBox 80"/>
          <p:cNvSpPr txBox="1"/>
          <p:nvPr/>
        </p:nvSpPr>
        <p:spPr>
          <a:xfrm>
            <a:off x="1217028" y="2375790"/>
            <a:ext cx="487449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/>
              <a:t>세미나 등록이 완료되었습니다</a:t>
            </a:r>
            <a:r>
              <a:rPr lang="en-US" altLang="ko-KR" sz="2000" dirty="0" smtClean="0"/>
              <a:t>!</a:t>
            </a:r>
          </a:p>
          <a:p>
            <a:pPr algn="ctr"/>
            <a:r>
              <a:rPr lang="ko-KR" altLang="en-US" sz="2000" dirty="0" smtClean="0"/>
              <a:t>등록된 내용으로 예약을 진행하기 위해서 아래의 계좌번호로 입금이 필요합니다</a:t>
            </a:r>
            <a:r>
              <a:rPr lang="en-US" altLang="ko-KR" sz="2000" dirty="0" smtClean="0"/>
              <a:t>.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3738313" y="5142156"/>
            <a:ext cx="1643230" cy="6239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마이페이지</a:t>
            </a:r>
            <a:endParaRPr lang="ko-KR" altLang="en-US" dirty="0"/>
          </a:p>
        </p:txBody>
      </p:sp>
      <p:sp>
        <p:nvSpPr>
          <p:cNvPr id="46" name="직사각형 45"/>
          <p:cNvSpPr/>
          <p:nvPr/>
        </p:nvSpPr>
        <p:spPr>
          <a:xfrm>
            <a:off x="1787161" y="5142156"/>
            <a:ext cx="1643230" cy="6239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메인화</a:t>
            </a:r>
            <a:r>
              <a:rPr lang="ko-KR" altLang="en-US"/>
              <a:t>면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1092574" y="3539266"/>
            <a:ext cx="1516201" cy="84985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우리은행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2606116" y="3539266"/>
            <a:ext cx="3617183" cy="8498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123456789-1235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68959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3391419" y="5718862"/>
            <a:ext cx="2789963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4034668841"/>
              </p:ext>
            </p:extLst>
          </p:nvPr>
        </p:nvGraphicFramePr>
        <p:xfrm>
          <a:off x="106926" y="115759"/>
          <a:ext cx="3350832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7288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7794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kb_user_w_main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메인페이지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756360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503757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28338" y="1271965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63369698"/>
              </p:ext>
            </p:extLst>
          </p:nvPr>
        </p:nvGraphicFramePr>
        <p:xfrm>
          <a:off x="6914120" y="1289960"/>
          <a:ext cx="2869750" cy="565772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메인 헤더 페이지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로고와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검색창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알림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모달창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메뉴바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구현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세미나존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세미나존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마다의 특징을 설명해주는 페이지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추천 세미나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등록 수가 가장 많은 순서대로</a:t>
                      </a:r>
                      <a:endParaRPr lang="en-US" altLang="ko-KR" sz="150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None/>
                      </a:pP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해당 세미나가 노출이 됨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메인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Footer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페이지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회사 정보를 나타냄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캐러셀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배너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인기 많은 세미나 홍보 이미지를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캐러셀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배너로 노출 시킴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04" name="Google Shape;204;g7c553259d1_0_81"/>
          <p:cNvSpPr/>
          <p:nvPr/>
        </p:nvSpPr>
        <p:spPr>
          <a:xfrm>
            <a:off x="5685821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4930209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5315914" y="789578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3" name="Google Shape;173;g7c553259d1_0_81"/>
          <p:cNvSpPr/>
          <p:nvPr/>
        </p:nvSpPr>
        <p:spPr>
          <a:xfrm>
            <a:off x="3878748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229" y="1342371"/>
            <a:ext cx="6466381" cy="2277909"/>
          </a:xfrm>
          <a:prstGeom prst="rect">
            <a:avLst/>
          </a:prstGeom>
        </p:spPr>
      </p:pic>
      <p:sp>
        <p:nvSpPr>
          <p:cNvPr id="174" name="Google Shape;174;g7c553259d1_0_81"/>
          <p:cNvSpPr/>
          <p:nvPr/>
        </p:nvSpPr>
        <p:spPr>
          <a:xfrm>
            <a:off x="264227" y="1800601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229" y="3667665"/>
            <a:ext cx="6466381" cy="2343999"/>
          </a:xfrm>
          <a:prstGeom prst="rect">
            <a:avLst/>
          </a:prstGeom>
        </p:spPr>
      </p:pic>
      <p:sp>
        <p:nvSpPr>
          <p:cNvPr id="196" name="Google Shape;196;g7c553259d1_0_81"/>
          <p:cNvSpPr/>
          <p:nvPr/>
        </p:nvSpPr>
        <p:spPr>
          <a:xfrm>
            <a:off x="264227" y="4043216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315888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4263529998"/>
              </p:ext>
            </p:extLst>
          </p:nvPr>
        </p:nvGraphicFramePr>
        <p:xfrm>
          <a:off x="106929" y="115759"/>
          <a:ext cx="3001131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25858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4254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1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hj_user_m_semiReg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세미나 등록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앱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756360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503757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1446789" y="1138518"/>
            <a:ext cx="4576933" cy="56172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446789" y="1681011"/>
            <a:ext cx="8293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 smtClean="0"/>
              <a:t>세미나명</a:t>
            </a:r>
            <a:endParaRPr lang="ko-KR" altLang="en-US" sz="1400" dirty="0"/>
          </a:p>
        </p:txBody>
      </p:sp>
      <p:sp>
        <p:nvSpPr>
          <p:cNvPr id="3" name="직사각형 2"/>
          <p:cNvSpPr/>
          <p:nvPr/>
        </p:nvSpPr>
        <p:spPr>
          <a:xfrm>
            <a:off x="2189740" y="1681010"/>
            <a:ext cx="3230969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610929" y="2095681"/>
            <a:ext cx="5010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부제</a:t>
            </a:r>
            <a:endParaRPr lang="ko-KR" altLang="en-US" sz="1400" dirty="0"/>
          </a:p>
        </p:txBody>
      </p:sp>
      <p:sp>
        <p:nvSpPr>
          <p:cNvPr id="10" name="직사각형 9"/>
          <p:cNvSpPr/>
          <p:nvPr/>
        </p:nvSpPr>
        <p:spPr>
          <a:xfrm>
            <a:off x="2189740" y="2105744"/>
            <a:ext cx="3230969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1486569" y="2494204"/>
            <a:ext cx="7602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시</a:t>
            </a:r>
            <a:r>
              <a:rPr lang="ko-KR" altLang="en-US" sz="1400" dirty="0"/>
              <a:t>간</a:t>
            </a:r>
            <a:r>
              <a:rPr lang="ko-KR" altLang="en-US" sz="1400" dirty="0" smtClean="0"/>
              <a:t>선택</a:t>
            </a:r>
            <a:endParaRPr lang="ko-KR" altLang="en-US" sz="1400" dirty="0"/>
          </a:p>
        </p:txBody>
      </p:sp>
      <p:sp>
        <p:nvSpPr>
          <p:cNvPr id="19" name="TextBox 18"/>
          <p:cNvSpPr txBox="1"/>
          <p:nvPr/>
        </p:nvSpPr>
        <p:spPr>
          <a:xfrm>
            <a:off x="1450902" y="1238937"/>
            <a:ext cx="7602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공간선</a:t>
            </a:r>
            <a:r>
              <a:rPr lang="ko-KR" altLang="en-US" sz="1400"/>
              <a:t>택</a:t>
            </a:r>
            <a:endParaRPr lang="ko-KR" altLang="en-US" sz="1400" dirty="0"/>
          </a:p>
        </p:txBody>
      </p:sp>
      <p:sp>
        <p:nvSpPr>
          <p:cNvPr id="20" name="직사각형 19"/>
          <p:cNvSpPr/>
          <p:nvPr/>
        </p:nvSpPr>
        <p:spPr>
          <a:xfrm>
            <a:off x="2252310" y="1201439"/>
            <a:ext cx="708394" cy="382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zone1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960705" y="1201439"/>
            <a:ext cx="708394" cy="382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zone2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3669099" y="1201439"/>
            <a:ext cx="708394" cy="382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zone3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4377493" y="1201439"/>
            <a:ext cx="708394" cy="382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zone4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507079" y="2898632"/>
            <a:ext cx="336919" cy="307777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9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1845727" y="2898632"/>
            <a:ext cx="343829" cy="307777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10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2189556" y="2898632"/>
            <a:ext cx="343829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11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2535114" y="2898632"/>
            <a:ext cx="336919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12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2873762" y="2898632"/>
            <a:ext cx="343829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13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3217591" y="2898632"/>
            <a:ext cx="343829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14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3561420" y="2898632"/>
            <a:ext cx="336919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15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3900068" y="2898632"/>
            <a:ext cx="343829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16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4243897" y="2898632"/>
            <a:ext cx="343829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17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4589455" y="2898632"/>
            <a:ext cx="336919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18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4928103" y="2898632"/>
            <a:ext cx="343829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19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5271932" y="2898632"/>
            <a:ext cx="343829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20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5615761" y="2898632"/>
            <a:ext cx="343829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21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1557402" y="3368143"/>
            <a:ext cx="7602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카테고리선</a:t>
            </a:r>
            <a:r>
              <a:rPr lang="ko-KR" altLang="en-US" sz="1400"/>
              <a:t>택</a:t>
            </a:r>
            <a:endParaRPr lang="ko-KR" altLang="en-US" sz="1400" dirty="0"/>
          </a:p>
        </p:txBody>
      </p:sp>
      <p:sp>
        <p:nvSpPr>
          <p:cNvPr id="60" name="직사각형 59"/>
          <p:cNvSpPr/>
          <p:nvPr/>
        </p:nvSpPr>
        <p:spPr>
          <a:xfrm>
            <a:off x="2428006" y="3307654"/>
            <a:ext cx="863030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IT</a:t>
            </a:r>
            <a:r>
              <a:rPr lang="ko-KR" altLang="en-US" sz="1400" dirty="0" smtClean="0">
                <a:solidFill>
                  <a:schemeClr val="tx1"/>
                </a:solidFill>
              </a:rPr>
              <a:t>기술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3291037" y="3307654"/>
            <a:ext cx="863030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스포츠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4154068" y="3307654"/>
            <a:ext cx="863030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건강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2428006" y="3708592"/>
            <a:ext cx="863030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음식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3291037" y="3708592"/>
            <a:ext cx="863030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음</a:t>
            </a:r>
            <a:r>
              <a:rPr lang="ko-KR" altLang="en-US" sz="1400" dirty="0">
                <a:solidFill>
                  <a:schemeClr val="tx1"/>
                </a:solidFill>
              </a:rPr>
              <a:t>악</a:t>
            </a:r>
          </a:p>
        </p:txBody>
      </p:sp>
      <p:sp>
        <p:nvSpPr>
          <p:cNvPr id="74" name="직사각형 73"/>
          <p:cNvSpPr/>
          <p:nvPr/>
        </p:nvSpPr>
        <p:spPr>
          <a:xfrm>
            <a:off x="4154068" y="3708592"/>
            <a:ext cx="863030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가</a:t>
            </a:r>
            <a:r>
              <a:rPr lang="ko-KR" altLang="en-US" sz="1400" dirty="0">
                <a:solidFill>
                  <a:schemeClr val="tx1"/>
                </a:solidFill>
              </a:rPr>
              <a:t>족</a:t>
            </a:r>
          </a:p>
        </p:txBody>
      </p:sp>
      <p:sp>
        <p:nvSpPr>
          <p:cNvPr id="75" name="직사각형 74"/>
          <p:cNvSpPr/>
          <p:nvPr/>
        </p:nvSpPr>
        <p:spPr>
          <a:xfrm>
            <a:off x="2428006" y="4102494"/>
            <a:ext cx="863030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언어문화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3291037" y="4102494"/>
            <a:ext cx="863030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영상제작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7" name="직사각형 76"/>
          <p:cNvSpPr/>
          <p:nvPr/>
        </p:nvSpPr>
        <p:spPr>
          <a:xfrm>
            <a:off x="4154068" y="4102494"/>
            <a:ext cx="863030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기</a:t>
            </a:r>
            <a:r>
              <a:rPr lang="ko-KR" altLang="en-US" sz="1400" dirty="0">
                <a:solidFill>
                  <a:schemeClr val="tx1"/>
                </a:solidFill>
              </a:rPr>
              <a:t>타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1527372" y="4596991"/>
            <a:ext cx="63930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세미나 소개</a:t>
            </a:r>
            <a:endParaRPr lang="ko-KR" altLang="en-US" sz="1400" dirty="0"/>
          </a:p>
        </p:txBody>
      </p:sp>
      <p:sp>
        <p:nvSpPr>
          <p:cNvPr id="79" name="직사각형 78"/>
          <p:cNvSpPr/>
          <p:nvPr/>
        </p:nvSpPr>
        <p:spPr>
          <a:xfrm>
            <a:off x="2317632" y="4596991"/>
            <a:ext cx="3241515" cy="7959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3185715" y="6261245"/>
            <a:ext cx="1002118" cy="39340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등록하기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1669603" y="5566990"/>
            <a:ext cx="11317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최대 인원수</a:t>
            </a:r>
            <a:endParaRPr lang="ko-KR" altLang="en-US" sz="1400" dirty="0"/>
          </a:p>
        </p:txBody>
      </p:sp>
      <p:sp>
        <p:nvSpPr>
          <p:cNvPr id="82" name="직사각형 81"/>
          <p:cNvSpPr/>
          <p:nvPr/>
        </p:nvSpPr>
        <p:spPr>
          <a:xfrm>
            <a:off x="2745172" y="5584827"/>
            <a:ext cx="431065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2122582" y="1118215"/>
            <a:ext cx="177098" cy="28818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84" name="TextBox 83"/>
          <p:cNvSpPr txBox="1"/>
          <p:nvPr/>
        </p:nvSpPr>
        <p:spPr>
          <a:xfrm>
            <a:off x="3199402" y="5579367"/>
            <a:ext cx="9393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참가비 설정</a:t>
            </a:r>
            <a:endParaRPr lang="ko-KR" altLang="en-US" sz="1400" dirty="0"/>
          </a:p>
        </p:txBody>
      </p:sp>
      <p:sp>
        <p:nvSpPr>
          <p:cNvPr id="85" name="직사각형 84"/>
          <p:cNvSpPr/>
          <p:nvPr/>
        </p:nvSpPr>
        <p:spPr>
          <a:xfrm>
            <a:off x="4237868" y="5578531"/>
            <a:ext cx="1362821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54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024932285"/>
              </p:ext>
            </p:extLst>
          </p:nvPr>
        </p:nvGraphicFramePr>
        <p:xfrm>
          <a:off x="7185248" y="836712"/>
          <a:ext cx="2398768" cy="330319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3542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6334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세미나를 등록하기 위한 정보를 입력하는 페이지로 먼저 공간을 선택하여 공간에 대한 시간정보를 불러온다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시간은 최소 </a:t>
                      </a:r>
                      <a:r>
                        <a:rPr lang="en-US" altLang="ko-KR" sz="1300" b="0" u="none" strike="noStrike" cap="none" dirty="0" smtClean="0"/>
                        <a:t>2</a:t>
                      </a:r>
                      <a:r>
                        <a:rPr lang="ko-KR" altLang="en-US" sz="1300" b="0" u="none" strike="noStrike" cap="none" dirty="0" smtClean="0"/>
                        <a:t>시간으로 </a:t>
                      </a:r>
                      <a:r>
                        <a:rPr lang="en-US" altLang="ko-KR" sz="1300" b="0" u="none" strike="noStrike" cap="none" dirty="0" smtClean="0"/>
                        <a:t>1</a:t>
                      </a:r>
                      <a:r>
                        <a:rPr lang="ko-KR" altLang="en-US" sz="1300" b="0" u="none" strike="noStrike" cap="none" dirty="0" smtClean="0"/>
                        <a:t>시간 단위로 선택한다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가능시간범위</a:t>
                      </a:r>
                      <a:r>
                        <a:rPr lang="en-US" altLang="ko-KR" sz="1300" b="0" u="none" strike="noStrike" cap="none" dirty="0" smtClean="0"/>
                        <a:t>(09~22</a:t>
                      </a:r>
                      <a:r>
                        <a:rPr lang="ko-KR" altLang="en-US" sz="1300" b="0" u="none" strike="noStrike" cap="none" dirty="0" smtClean="0"/>
                        <a:t>시</a:t>
                      </a:r>
                      <a:r>
                        <a:rPr lang="en-US" altLang="ko-KR" sz="1300" b="0" u="none" strike="noStrike" cap="none" dirty="0" smtClean="0"/>
                        <a:t>)</a:t>
                      </a:r>
                      <a:endParaRPr lang="en-US" altLang="ko-KR" sz="1300" b="0" u="none" strike="noStrike" cap="none" dirty="0"/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등록하기 버튼을 눌러서 등록 확인 페이지로 이동하고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해당 페이지에서 예약 완료를 위한 계좌 번호를 발급받는다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55" name="직사각형 54"/>
          <p:cNvSpPr/>
          <p:nvPr/>
        </p:nvSpPr>
        <p:spPr>
          <a:xfrm>
            <a:off x="1306781" y="2680809"/>
            <a:ext cx="177098" cy="28818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56" name="직사각형 55"/>
          <p:cNvSpPr/>
          <p:nvPr/>
        </p:nvSpPr>
        <p:spPr>
          <a:xfrm>
            <a:off x="3049155" y="6117153"/>
            <a:ext cx="177098" cy="28818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4357775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25529372"/>
              </p:ext>
            </p:extLst>
          </p:nvPr>
        </p:nvGraphicFramePr>
        <p:xfrm>
          <a:off x="106929" y="115759"/>
          <a:ext cx="3001131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25858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4254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1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hj_user_m_semiReg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세미나 등록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앱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756360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503757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132254612"/>
              </p:ext>
            </p:extLst>
          </p:nvPr>
        </p:nvGraphicFramePr>
        <p:xfrm>
          <a:off x="7185248" y="836712"/>
          <a:ext cx="2398768" cy="8077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3542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6334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등록완료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예약을 위한 계좌번호 발급 페이지</a:t>
                      </a:r>
                      <a:endParaRPr lang="en-US" altLang="ko-KR" sz="1300" b="0" u="none" strike="noStrike" cap="none" dirty="0" smtClean="0"/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2124480" y="1270296"/>
            <a:ext cx="3550237" cy="53877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TextBox 80"/>
          <p:cNvSpPr txBox="1"/>
          <p:nvPr/>
        </p:nvSpPr>
        <p:spPr>
          <a:xfrm>
            <a:off x="2417656" y="1766189"/>
            <a:ext cx="296388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/>
              <a:t>세미나 등록이 완료되었습니다</a:t>
            </a:r>
            <a:r>
              <a:rPr lang="en-US" altLang="ko-KR" sz="1400" dirty="0" smtClean="0"/>
              <a:t>!</a:t>
            </a:r>
          </a:p>
          <a:p>
            <a:pPr algn="ctr"/>
            <a:r>
              <a:rPr lang="ko-KR" altLang="en-US" sz="1400" dirty="0" smtClean="0"/>
              <a:t>등록된 내용으로 예약을 진행하기 위해</a:t>
            </a:r>
            <a:endParaRPr lang="en-US" altLang="ko-KR" sz="1400" dirty="0" smtClean="0"/>
          </a:p>
          <a:p>
            <a:pPr algn="ctr"/>
            <a:r>
              <a:rPr lang="ko-KR" altLang="en-US" sz="1400" dirty="0" smtClean="0"/>
              <a:t>아래의 계좌번호로 입금이 필요합니다</a:t>
            </a:r>
            <a:r>
              <a:rPr lang="en-US" altLang="ko-KR" sz="1400" dirty="0" smtClean="0"/>
              <a:t>.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4026406" y="4413325"/>
            <a:ext cx="1324327" cy="4930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마이페이지</a:t>
            </a:r>
            <a:endParaRPr lang="ko-KR" altLang="en-US" dirty="0"/>
          </a:p>
        </p:txBody>
      </p:sp>
      <p:sp>
        <p:nvSpPr>
          <p:cNvPr id="46" name="직사각형 45"/>
          <p:cNvSpPr/>
          <p:nvPr/>
        </p:nvSpPr>
        <p:spPr>
          <a:xfrm>
            <a:off x="2529178" y="4413324"/>
            <a:ext cx="1330316" cy="4930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메인화면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2550466" y="2823884"/>
            <a:ext cx="989472" cy="57374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우리은행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3539938" y="2823883"/>
            <a:ext cx="1810794" cy="5737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123456789-1235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499600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3551677226"/>
              </p:ext>
            </p:extLst>
          </p:nvPr>
        </p:nvGraphicFramePr>
        <p:xfrm>
          <a:off x="106929" y="115759"/>
          <a:ext cx="3001131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25858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4254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1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마이페이지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756360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503757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120756163"/>
              </p:ext>
            </p:extLst>
          </p:nvPr>
        </p:nvGraphicFramePr>
        <p:xfrm>
          <a:off x="7185248" y="836712"/>
          <a:ext cx="2398768" cy="553218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3542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6334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프로필 관리를 위한 메뉴로 클릭 시 </a:t>
                      </a:r>
                      <a:r>
                        <a:rPr lang="ko-KR" altLang="en-US" sz="1300" b="0" u="none" strike="noStrike" cap="none" dirty="0" err="1" smtClean="0"/>
                        <a:t>팝업창</a:t>
                      </a:r>
                      <a:r>
                        <a:rPr lang="ko-KR" altLang="en-US" sz="1300" b="0" u="none" strike="noStrike" cap="none" dirty="0" smtClean="0"/>
                        <a:t> 생성</a:t>
                      </a:r>
                      <a:endParaRPr lang="en-US" altLang="ko-KR" sz="1300" b="0" u="none" strike="noStrike" cap="none" dirty="0" smtClean="0"/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세미나 예약 리스트를 확인할 수 있는 페이지로 이동하며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호스트를 위한 장소선택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시간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세미나 이름을 확인할 수 있다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err="1" smtClean="0"/>
                        <a:t>밋업</a:t>
                      </a:r>
                      <a:r>
                        <a:rPr lang="ko-KR" altLang="en-US" sz="1300" b="0" u="none" strike="noStrike" cap="none" dirty="0" smtClean="0"/>
                        <a:t> 예약 리스트를 확인할 수 있는 페이지로 이동하며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err="1" smtClean="0"/>
                        <a:t>밋업에</a:t>
                      </a:r>
                      <a:r>
                        <a:rPr lang="ko-KR" altLang="en-US" sz="1300" b="0" u="none" strike="noStrike" cap="none" dirty="0" smtClean="0"/>
                        <a:t> 대한 장소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시간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  <a:r>
                        <a:rPr lang="en-US" altLang="ko-KR" sz="1300" b="0" u="none" strike="noStrike" cap="none" baseline="0" dirty="0" smtClean="0"/>
                        <a:t> </a:t>
                      </a:r>
                      <a:r>
                        <a:rPr lang="ko-KR" altLang="en-US" sz="1300" b="0" u="none" strike="noStrike" cap="none" baseline="0" dirty="0" smtClean="0"/>
                        <a:t>이름 등을 확인할 </a:t>
                      </a:r>
                      <a:r>
                        <a:rPr lang="ko-KR" altLang="en-US" sz="1300" b="0" u="none" strike="noStrike" cap="none" baseline="0" dirty="0" err="1" smtClean="0"/>
                        <a:t>수있다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4.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문의</a:t>
                      </a:r>
                      <a:r>
                        <a:rPr lang="ko-KR" altLang="en-US" sz="1300" b="0" u="none" strike="noStrike" cap="none" baseline="0" dirty="0" smtClean="0"/>
                        <a:t> 사항 리스트를 확인할 수 있는 페이지로 이동하며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문의 사항은 서비스에 대한 </a:t>
                      </a:r>
                      <a:r>
                        <a:rPr lang="en-US" altLang="ko-KR" sz="1300" b="0" u="none" strike="noStrike" cap="none" baseline="0" dirty="0" err="1" smtClean="0"/>
                        <a:t>QnA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장소에 대한 </a:t>
                      </a:r>
                      <a:r>
                        <a:rPr lang="en-US" altLang="ko-KR" sz="1300" b="0" u="none" strike="noStrike" cap="none" baseline="0" dirty="0" err="1" smtClean="0"/>
                        <a:t>QnA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세미나에 관한 </a:t>
                      </a:r>
                      <a:r>
                        <a:rPr lang="en-US" altLang="ko-KR" sz="1300" b="0" u="none" strike="noStrike" cap="none" baseline="0" dirty="0" err="1" smtClean="0"/>
                        <a:t>QnA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err="1" smtClean="0"/>
                        <a:t>밋업에</a:t>
                      </a:r>
                      <a:r>
                        <a:rPr lang="ko-KR" altLang="en-US" sz="1300" b="0" u="none" strike="noStrike" cap="none" baseline="0" dirty="0" smtClean="0"/>
                        <a:t> 관한 </a:t>
                      </a:r>
                      <a:r>
                        <a:rPr lang="en-US" altLang="ko-KR" sz="1300" b="0" u="none" strike="noStrike" cap="none" baseline="0" dirty="0" err="1" smtClean="0"/>
                        <a:t>QnA</a:t>
                      </a:r>
                      <a:r>
                        <a:rPr lang="ko-KR" altLang="en-US" sz="1300" b="0" u="none" strike="noStrike" cap="none" baseline="0" dirty="0" smtClean="0"/>
                        <a:t>로 이루어져 있다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이용후기를 관리하는 페이지로 이동하며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이용후기는 </a:t>
                      </a:r>
                      <a:r>
                        <a:rPr lang="ko-KR" altLang="en-US" sz="1300" b="0" u="none" strike="noStrike" cap="none" dirty="0" err="1" smtClean="0"/>
                        <a:t>세미나존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  <a:r>
                        <a:rPr lang="en-US" altLang="ko-KR" sz="1300" b="0" u="none" strike="noStrike" cap="none" baseline="0" dirty="0" smtClean="0"/>
                        <a:t> </a:t>
                      </a:r>
                      <a:r>
                        <a:rPr lang="ko-KR" altLang="en-US" sz="1300" b="0" u="none" strike="noStrike" cap="none" baseline="0" dirty="0" smtClean="0"/>
                        <a:t>세미나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err="1" smtClean="0"/>
                        <a:t>밋업에</a:t>
                      </a:r>
                      <a:r>
                        <a:rPr lang="ko-KR" altLang="en-US" sz="1300" b="0" u="none" strike="noStrike" cap="none" baseline="0" dirty="0" smtClean="0"/>
                        <a:t> 관한 후기로 총 </a:t>
                      </a:r>
                      <a:r>
                        <a:rPr lang="en-US" altLang="ko-KR" sz="1300" b="0" u="none" strike="noStrike" cap="none" baseline="0" dirty="0" smtClean="0"/>
                        <a:t>3</a:t>
                      </a:r>
                      <a:r>
                        <a:rPr lang="ko-KR" altLang="en-US" sz="1300" b="0" u="none" strike="noStrike" cap="none" baseline="0" dirty="0" smtClean="0"/>
                        <a:t>가지 종류가 </a:t>
                      </a:r>
                      <a:r>
                        <a:rPr lang="ko-KR" altLang="en-US" sz="1300" b="0" u="none" strike="noStrike" cap="none" baseline="0" dirty="0" err="1" smtClean="0"/>
                        <a:t>존재하낟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1048871" y="1484555"/>
            <a:ext cx="4833545" cy="49377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2036558" y="2259106"/>
            <a:ext cx="839096" cy="101121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프로필이미</a:t>
            </a:r>
            <a:r>
              <a:rPr lang="ko-KR" altLang="en-US" sz="1200" dirty="0">
                <a:solidFill>
                  <a:schemeClr val="tx1"/>
                </a:solidFill>
              </a:rPr>
              <a:t>지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032985" y="2395382"/>
            <a:ext cx="190544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아이디</a:t>
            </a:r>
            <a:endParaRPr lang="en-US" altLang="ko-KR" sz="1400" dirty="0" smtClean="0"/>
          </a:p>
          <a:p>
            <a:endParaRPr lang="en-US" altLang="ko-KR" sz="1400" dirty="0" smtClean="0"/>
          </a:p>
          <a:p>
            <a:r>
              <a:rPr lang="ko-KR" altLang="en-US" sz="1400" u="sng" dirty="0" smtClean="0"/>
              <a:t>프로필 관리</a:t>
            </a:r>
            <a:endParaRPr lang="en-US" altLang="ko-KR" sz="1400" u="sng" dirty="0" smtClean="0"/>
          </a:p>
        </p:txBody>
      </p:sp>
      <p:sp>
        <p:nvSpPr>
          <p:cNvPr id="10" name="직사각형 9"/>
          <p:cNvSpPr/>
          <p:nvPr/>
        </p:nvSpPr>
        <p:spPr>
          <a:xfrm>
            <a:off x="1328569" y="4034119"/>
            <a:ext cx="777913" cy="7637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세미나</a:t>
            </a:r>
            <a:r>
              <a:rPr lang="en-US" altLang="ko-KR" sz="1100" dirty="0">
                <a:solidFill>
                  <a:schemeClr val="tx1"/>
                </a:solidFill>
              </a:rPr>
              <a:t> </a:t>
            </a:r>
            <a:r>
              <a:rPr lang="ko-KR" altLang="en-US" sz="1100" dirty="0" smtClean="0">
                <a:solidFill>
                  <a:schemeClr val="tx1"/>
                </a:solidFill>
              </a:rPr>
              <a:t>예약 리스트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333738" y="4034119"/>
            <a:ext cx="777913" cy="7637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 smtClean="0">
                <a:solidFill>
                  <a:schemeClr val="tx1"/>
                </a:solidFill>
              </a:rPr>
              <a:t>밋업</a:t>
            </a:r>
            <a:r>
              <a:rPr lang="ko-KR" altLang="en-US" sz="1200" dirty="0" smtClean="0">
                <a:solidFill>
                  <a:schemeClr val="tx1"/>
                </a:solidFill>
              </a:rPr>
              <a:t> 예약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리스트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3443792" y="4034118"/>
            <a:ext cx="777913" cy="7637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문의 사항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관</a:t>
            </a:r>
            <a:r>
              <a:rPr lang="ko-KR" altLang="en-US" sz="1200" dirty="0">
                <a:solidFill>
                  <a:schemeClr val="tx1"/>
                </a:solidFill>
              </a:rPr>
              <a:t>리</a:t>
            </a:r>
          </a:p>
        </p:txBody>
      </p:sp>
      <p:sp>
        <p:nvSpPr>
          <p:cNvPr id="35" name="직사각형 34"/>
          <p:cNvSpPr/>
          <p:nvPr/>
        </p:nvSpPr>
        <p:spPr>
          <a:xfrm>
            <a:off x="4549476" y="4034119"/>
            <a:ext cx="777913" cy="7637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이용후기 관리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942006" y="2678655"/>
            <a:ext cx="244736" cy="33348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37" name="직사각형 36"/>
          <p:cNvSpPr/>
          <p:nvPr/>
        </p:nvSpPr>
        <p:spPr>
          <a:xfrm>
            <a:off x="1206201" y="3786691"/>
            <a:ext cx="244736" cy="33348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38" name="직사각형 37"/>
          <p:cNvSpPr/>
          <p:nvPr/>
        </p:nvSpPr>
        <p:spPr>
          <a:xfrm>
            <a:off x="2211370" y="3786691"/>
            <a:ext cx="244736" cy="33348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  <p:sp>
        <p:nvSpPr>
          <p:cNvPr id="39" name="직사각형 38"/>
          <p:cNvSpPr/>
          <p:nvPr/>
        </p:nvSpPr>
        <p:spPr>
          <a:xfrm>
            <a:off x="3343275" y="3786691"/>
            <a:ext cx="244736" cy="33348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40" name="직사각형 39"/>
          <p:cNvSpPr/>
          <p:nvPr/>
        </p:nvSpPr>
        <p:spPr>
          <a:xfrm>
            <a:off x="4427108" y="3786691"/>
            <a:ext cx="244736" cy="33348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1728934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2921262550"/>
              </p:ext>
            </p:extLst>
          </p:nvPr>
        </p:nvGraphicFramePr>
        <p:xfrm>
          <a:off x="106929" y="115759"/>
          <a:ext cx="3001131" cy="11887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25858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4254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1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hj_user_w_myPage_semi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마이페이지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세미나 예약 리스트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756360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503757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1903190092"/>
              </p:ext>
            </p:extLst>
          </p:nvPr>
        </p:nvGraphicFramePr>
        <p:xfrm>
          <a:off x="7185248" y="836712"/>
          <a:ext cx="2398768" cy="228603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3542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6334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세미나 예약</a:t>
                      </a:r>
                      <a:r>
                        <a:rPr lang="ko-KR" altLang="en-US" sz="1300" b="0" u="none" strike="noStrike" cap="none" baseline="0" dirty="0" smtClean="0"/>
                        <a:t> 리스트를 확인할 수 있음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카테고리를 설정하여 주최하는 세미나인지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참여하는 세미나인지 볼 수 있음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 smtClean="0"/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해당하는 세미나의 리스트가 불러와지고 클릭 시 </a:t>
                      </a:r>
                      <a:r>
                        <a:rPr lang="ko-KR" altLang="en-US" sz="1300" b="0" u="none" strike="noStrike" cap="none" dirty="0" err="1" smtClean="0"/>
                        <a:t>모달창을</a:t>
                      </a:r>
                      <a:r>
                        <a:rPr lang="ko-KR" altLang="en-US" sz="1300" b="0" u="none" strike="noStrike" cap="none" dirty="0" smtClean="0"/>
                        <a:t> 통해 정보 확인 가능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742950" y="1353671"/>
            <a:ext cx="5878045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713224" y="1515035"/>
            <a:ext cx="19374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세미나 예약 리스트</a:t>
            </a:r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4537823" y="2095496"/>
            <a:ext cx="1252817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주</a:t>
              </a:r>
              <a:r>
                <a:rPr lang="ko-KR" altLang="en-US" sz="1400" dirty="0">
                  <a:solidFill>
                    <a:schemeClr val="tx1"/>
                  </a:solidFill>
                </a:rPr>
                <a:t>최</a:t>
              </a: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4537823" y="2463049"/>
            <a:ext cx="1252817" cy="5132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주최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참</a:t>
            </a:r>
            <a:r>
              <a:rPr lang="ko-KR" altLang="en-US" sz="1400" dirty="0">
                <a:solidFill>
                  <a:schemeClr val="tx1"/>
                </a:solidFill>
              </a:rPr>
              <a:t>여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1252818" y="3065930"/>
            <a:ext cx="4464984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252817" y="3074894"/>
            <a:ext cx="4464984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세미나명</a:t>
            </a:r>
            <a:r>
              <a:rPr lang="ko-KR" altLang="en-US" sz="1200" dirty="0" smtClean="0">
                <a:solidFill>
                  <a:schemeClr val="tx1"/>
                </a:solidFill>
              </a:rPr>
              <a:t>       장소        날짜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</a:rPr>
              <a:t>      </a:t>
            </a:r>
            <a:r>
              <a:rPr lang="ko-KR" altLang="en-US" sz="1200" dirty="0" smtClean="0">
                <a:solidFill>
                  <a:schemeClr val="tx1"/>
                </a:solidFill>
              </a:rPr>
              <a:t>시간          신청자 수          결제상태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4424922" y="1969986"/>
            <a:ext cx="225799" cy="2644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1139917" y="3572453"/>
            <a:ext cx="225799" cy="2644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2045511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219061898"/>
              </p:ext>
            </p:extLst>
          </p:nvPr>
        </p:nvGraphicFramePr>
        <p:xfrm>
          <a:off x="106929" y="115759"/>
          <a:ext cx="3001131" cy="11887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25858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4254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1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hj_user_w_myPage_semi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마이페이지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세미나 예약 리스트</a:t>
                      </a: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756360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503757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474238712"/>
              </p:ext>
            </p:extLst>
          </p:nvPr>
        </p:nvGraphicFramePr>
        <p:xfrm>
          <a:off x="7185248" y="836713"/>
          <a:ext cx="2398768" cy="390578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3542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6334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 row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예약한 세미나의 상세정보를 확인할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300" b="0" u="none" strike="noStrike" cap="none" dirty="0" smtClean="0"/>
                        <a:t>호스트의 경우 예약한 세미나의 정보를 수정할 수 있음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300" b="0" u="none" strike="noStrike" cap="none" dirty="0" smtClean="0"/>
                        <a:t>세미나를 취소할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 smtClean="0"/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92161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수정할 수 있는 폼이 호출되고 수정 후에 업데이트할 수 있다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취소 클릭 시 </a:t>
                      </a:r>
                      <a:r>
                        <a:rPr lang="ko-KR" altLang="en-US" sz="1300" b="0" u="none" strike="noStrike" cap="none" dirty="0" err="1" smtClean="0"/>
                        <a:t>알림창이</a:t>
                      </a:r>
                      <a:r>
                        <a:rPr lang="ko-KR" altLang="en-US" sz="1300" b="0" u="none" strike="noStrike" cap="none" baseline="0" dirty="0" smtClean="0"/>
                        <a:t> 호출되고 확인을 누르면 삭제된다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742950" y="1353671"/>
            <a:ext cx="5878045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713224" y="1515035"/>
            <a:ext cx="19374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세미나 예약 리스트</a:t>
            </a:r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4537823" y="2095496"/>
            <a:ext cx="1252817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주</a:t>
              </a:r>
              <a:r>
                <a:rPr lang="ko-KR" altLang="en-US" sz="1400" dirty="0">
                  <a:solidFill>
                    <a:schemeClr val="tx1"/>
                  </a:solidFill>
                </a:rPr>
                <a:t>최</a:t>
              </a: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4537823" y="2463049"/>
            <a:ext cx="1252817" cy="5132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주최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참</a:t>
            </a:r>
            <a:r>
              <a:rPr lang="ko-KR" altLang="en-US" sz="1400" dirty="0">
                <a:solidFill>
                  <a:schemeClr val="tx1"/>
                </a:solidFill>
              </a:rPr>
              <a:t>여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1252818" y="3065930"/>
            <a:ext cx="4464984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252817" y="3074894"/>
            <a:ext cx="4464984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세미나명</a:t>
            </a:r>
            <a:r>
              <a:rPr lang="ko-KR" altLang="en-US" sz="1200" dirty="0" smtClean="0">
                <a:solidFill>
                  <a:schemeClr val="tx1"/>
                </a:solidFill>
              </a:rPr>
              <a:t>       장소        날짜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</a:rPr>
              <a:t>      </a:t>
            </a:r>
            <a:r>
              <a:rPr lang="ko-KR" altLang="en-US" sz="1200" dirty="0" smtClean="0">
                <a:solidFill>
                  <a:schemeClr val="tx1"/>
                </a:solidFill>
              </a:rPr>
              <a:t>시간          신청자 수          결제상태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365717" y="1818038"/>
            <a:ext cx="4352085" cy="403771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485900" y="2095496"/>
            <a:ext cx="20558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/>
              <a:t>세미나명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19" name="TextBox 18"/>
          <p:cNvSpPr txBox="1"/>
          <p:nvPr/>
        </p:nvSpPr>
        <p:spPr>
          <a:xfrm>
            <a:off x="1485900" y="2581167"/>
            <a:ext cx="20558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mtClean="0"/>
              <a:t>장</a:t>
            </a:r>
            <a:r>
              <a:rPr lang="ko-KR" altLang="en-US" sz="1200"/>
              <a:t>소</a:t>
            </a:r>
            <a:r>
              <a:rPr lang="ko-KR" altLang="en-US" sz="120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1" name="TextBox 20"/>
          <p:cNvSpPr txBox="1"/>
          <p:nvPr/>
        </p:nvSpPr>
        <p:spPr>
          <a:xfrm>
            <a:off x="1485900" y="3290048"/>
            <a:ext cx="20558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시</a:t>
            </a:r>
            <a:r>
              <a:rPr lang="ko-KR" altLang="en-US" sz="1200" dirty="0"/>
              <a:t>간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2" name="TextBox 21"/>
          <p:cNvSpPr txBox="1"/>
          <p:nvPr/>
        </p:nvSpPr>
        <p:spPr>
          <a:xfrm>
            <a:off x="1485900" y="2936395"/>
            <a:ext cx="20558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날</a:t>
            </a:r>
            <a:r>
              <a:rPr lang="ko-KR" altLang="en-US" sz="1200" dirty="0"/>
              <a:t>짜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3" name="TextBox 22"/>
          <p:cNvSpPr txBox="1"/>
          <p:nvPr/>
        </p:nvSpPr>
        <p:spPr>
          <a:xfrm>
            <a:off x="1485900" y="3698394"/>
            <a:ext cx="20558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신청자 수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4" name="TextBox 23"/>
          <p:cNvSpPr txBox="1"/>
          <p:nvPr/>
        </p:nvSpPr>
        <p:spPr>
          <a:xfrm>
            <a:off x="1485900" y="4164558"/>
            <a:ext cx="20558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결제상태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5397313" y="1926512"/>
            <a:ext cx="233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X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2807913" y="5414682"/>
            <a:ext cx="418821" cy="304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수</a:t>
            </a:r>
            <a:r>
              <a:rPr lang="ko-KR" altLang="en-US" sz="1100" dirty="0"/>
              <a:t>정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3716572" y="5414682"/>
            <a:ext cx="418821" cy="304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취</a:t>
            </a:r>
            <a:r>
              <a:rPr lang="ko-KR" altLang="en-US" sz="1100" dirty="0"/>
              <a:t>소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1485900" y="1884368"/>
            <a:ext cx="174812" cy="22681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4823720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597999834"/>
              </p:ext>
            </p:extLst>
          </p:nvPr>
        </p:nvGraphicFramePr>
        <p:xfrm>
          <a:off x="106929" y="115759"/>
          <a:ext cx="3001131" cy="11887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25858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4254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1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hj_user_w_myPage_semi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마이페이지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세미나 예약 리스트</a:t>
                      </a: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756360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503757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744013466"/>
              </p:ext>
            </p:extLst>
          </p:nvPr>
        </p:nvGraphicFramePr>
        <p:xfrm>
          <a:off x="7185248" y="836712"/>
          <a:ext cx="2398768" cy="182490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3542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6334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예약한 세미나의 상세정보를 확인할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 smtClean="0"/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게스트는 참여를 취소할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742950" y="1353671"/>
            <a:ext cx="5878045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713224" y="1515035"/>
            <a:ext cx="19374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세미나 예약 리스트</a:t>
            </a:r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4537823" y="2095496"/>
            <a:ext cx="1252817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주</a:t>
              </a:r>
              <a:r>
                <a:rPr lang="ko-KR" altLang="en-US" sz="1400" dirty="0">
                  <a:solidFill>
                    <a:schemeClr val="tx1"/>
                  </a:solidFill>
                </a:rPr>
                <a:t>최</a:t>
              </a: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4537823" y="2463049"/>
            <a:ext cx="1252817" cy="5132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주최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참</a:t>
            </a:r>
            <a:r>
              <a:rPr lang="ko-KR" altLang="en-US" sz="1400" dirty="0">
                <a:solidFill>
                  <a:schemeClr val="tx1"/>
                </a:solidFill>
              </a:rPr>
              <a:t>여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1252818" y="3065930"/>
            <a:ext cx="4464984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252817" y="3074894"/>
            <a:ext cx="4464984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세미나명</a:t>
            </a:r>
            <a:r>
              <a:rPr lang="ko-KR" altLang="en-US" sz="1200" dirty="0" smtClean="0">
                <a:solidFill>
                  <a:schemeClr val="tx1"/>
                </a:solidFill>
              </a:rPr>
              <a:t>       장소        날짜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</a:rPr>
              <a:t>      </a:t>
            </a:r>
            <a:r>
              <a:rPr lang="ko-KR" altLang="en-US" sz="1200" dirty="0" smtClean="0">
                <a:solidFill>
                  <a:schemeClr val="tx1"/>
                </a:solidFill>
              </a:rPr>
              <a:t>시간          신청자 수          결제상태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365717" y="1818038"/>
            <a:ext cx="4352085" cy="403771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485900" y="2095496"/>
            <a:ext cx="20558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/>
              <a:t>세미나명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19" name="TextBox 18"/>
          <p:cNvSpPr txBox="1"/>
          <p:nvPr/>
        </p:nvSpPr>
        <p:spPr>
          <a:xfrm>
            <a:off x="1485900" y="2581167"/>
            <a:ext cx="20558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mtClean="0"/>
              <a:t>장</a:t>
            </a:r>
            <a:r>
              <a:rPr lang="ko-KR" altLang="en-US" sz="1200"/>
              <a:t>소</a:t>
            </a:r>
            <a:r>
              <a:rPr lang="ko-KR" altLang="en-US" sz="120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1" name="TextBox 20"/>
          <p:cNvSpPr txBox="1"/>
          <p:nvPr/>
        </p:nvSpPr>
        <p:spPr>
          <a:xfrm>
            <a:off x="1485900" y="3290048"/>
            <a:ext cx="20558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시</a:t>
            </a:r>
            <a:r>
              <a:rPr lang="ko-KR" altLang="en-US" sz="1200" dirty="0"/>
              <a:t>간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2" name="TextBox 21"/>
          <p:cNvSpPr txBox="1"/>
          <p:nvPr/>
        </p:nvSpPr>
        <p:spPr>
          <a:xfrm>
            <a:off x="1485900" y="2936395"/>
            <a:ext cx="20558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날</a:t>
            </a:r>
            <a:r>
              <a:rPr lang="ko-KR" altLang="en-US" sz="1200" dirty="0"/>
              <a:t>짜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3" name="TextBox 22"/>
          <p:cNvSpPr txBox="1"/>
          <p:nvPr/>
        </p:nvSpPr>
        <p:spPr>
          <a:xfrm>
            <a:off x="1485900" y="3698394"/>
            <a:ext cx="20558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신청자 수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4" name="TextBox 23"/>
          <p:cNvSpPr txBox="1"/>
          <p:nvPr/>
        </p:nvSpPr>
        <p:spPr>
          <a:xfrm>
            <a:off x="1485900" y="4164558"/>
            <a:ext cx="20558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결제상태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5397313" y="1926512"/>
            <a:ext cx="233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X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3192135" y="5414682"/>
            <a:ext cx="418821" cy="304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취소</a:t>
            </a:r>
            <a:endParaRPr lang="ko-KR" altLang="en-US" sz="1100" dirty="0"/>
          </a:p>
        </p:txBody>
      </p:sp>
      <p:sp>
        <p:nvSpPr>
          <p:cNvPr id="11" name="직사각형 10"/>
          <p:cNvSpPr/>
          <p:nvPr/>
        </p:nvSpPr>
        <p:spPr>
          <a:xfrm>
            <a:off x="1485900" y="1884368"/>
            <a:ext cx="174812" cy="22681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9383401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2199439099"/>
              </p:ext>
            </p:extLst>
          </p:nvPr>
        </p:nvGraphicFramePr>
        <p:xfrm>
          <a:off x="106929" y="115759"/>
          <a:ext cx="3001131" cy="106683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25858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4254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1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hj_user_w_myPage_meetup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마이페이지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밋업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예약 리스트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756360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503757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1704768158"/>
              </p:ext>
            </p:extLst>
          </p:nvPr>
        </p:nvGraphicFramePr>
        <p:xfrm>
          <a:off x="7185248" y="836712"/>
          <a:ext cx="2398768" cy="228603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3542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6334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세미나 예약</a:t>
                      </a:r>
                      <a:r>
                        <a:rPr lang="ko-KR" altLang="en-US" sz="1300" b="0" u="none" strike="noStrike" cap="none" baseline="0" dirty="0" smtClean="0"/>
                        <a:t> 리스트를 확인할 수 있음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카테고리를 설정하여 주최하는 세미나인지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참여하는 세미나인지 볼 수 있음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 smtClean="0"/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해당하는 세미나의 리스트가 불러와지고 클릭 시 </a:t>
                      </a:r>
                      <a:r>
                        <a:rPr lang="ko-KR" altLang="en-US" sz="1300" b="0" u="none" strike="noStrike" cap="none" dirty="0" err="1" smtClean="0"/>
                        <a:t>모달창을</a:t>
                      </a:r>
                      <a:r>
                        <a:rPr lang="ko-KR" altLang="en-US" sz="1300" b="0" u="none" strike="noStrike" cap="none" dirty="0" smtClean="0"/>
                        <a:t> 통해 정보 확인 가능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742950" y="1353671"/>
            <a:ext cx="5878045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713224" y="1515035"/>
            <a:ext cx="1937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밋</a:t>
            </a:r>
            <a:r>
              <a:rPr lang="ko-KR" altLang="en-US" dirty="0" err="1"/>
              <a:t>업</a:t>
            </a:r>
            <a:r>
              <a:rPr lang="ko-KR" altLang="en-US" dirty="0" smtClean="0"/>
              <a:t> 예약 리스트</a:t>
            </a:r>
            <a:endParaRPr lang="ko-KR" altLang="en-US" dirty="0"/>
          </a:p>
        </p:txBody>
      </p:sp>
      <p:grpSp>
        <p:nvGrpSpPr>
          <p:cNvPr id="13" name="그룹 12"/>
          <p:cNvGrpSpPr/>
          <p:nvPr/>
        </p:nvGrpSpPr>
        <p:grpSpPr>
          <a:xfrm>
            <a:off x="4537823" y="2095496"/>
            <a:ext cx="1252817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주</a:t>
              </a:r>
              <a:r>
                <a:rPr lang="ko-KR" altLang="en-US" sz="1400" dirty="0">
                  <a:solidFill>
                    <a:schemeClr val="tx1"/>
                  </a:solidFill>
                </a:rPr>
                <a:t>최</a:t>
              </a: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4537823" y="2463049"/>
            <a:ext cx="1252817" cy="5132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주최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참</a:t>
            </a:r>
            <a:r>
              <a:rPr lang="ko-KR" altLang="en-US" sz="1400" dirty="0">
                <a:solidFill>
                  <a:schemeClr val="tx1"/>
                </a:solidFill>
              </a:rPr>
              <a:t>여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1252818" y="3065930"/>
            <a:ext cx="4464984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252817" y="3074894"/>
            <a:ext cx="4464984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세미나명</a:t>
            </a:r>
            <a:r>
              <a:rPr lang="ko-KR" altLang="en-US" sz="1200" dirty="0" smtClean="0">
                <a:solidFill>
                  <a:schemeClr val="tx1"/>
                </a:solidFill>
              </a:rPr>
              <a:t>       장소        날짜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</a:rPr>
              <a:t>      </a:t>
            </a:r>
            <a:r>
              <a:rPr lang="ko-KR" altLang="en-US" sz="1200" dirty="0" smtClean="0">
                <a:solidFill>
                  <a:schemeClr val="tx1"/>
                </a:solidFill>
              </a:rPr>
              <a:t>시간          신청자 수          결제상태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4424922" y="1969986"/>
            <a:ext cx="225799" cy="2644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1139917" y="3572453"/>
            <a:ext cx="225799" cy="2644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8807988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646221678"/>
              </p:ext>
            </p:extLst>
          </p:nvPr>
        </p:nvGraphicFramePr>
        <p:xfrm>
          <a:off x="106929" y="115759"/>
          <a:ext cx="3001131" cy="106683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25858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4254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1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hj_user_w_myPage_meetup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마이페이지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밋업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예약 리스트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756360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503757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009158634"/>
              </p:ext>
            </p:extLst>
          </p:nvPr>
        </p:nvGraphicFramePr>
        <p:xfrm>
          <a:off x="7185248" y="836712"/>
          <a:ext cx="2398768" cy="367287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3542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6334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예약한 세미나의 상세정보를 확인할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 smtClean="0"/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호스트의 경우 예약한 세미나의 정보를 수정하거나 세미나를 취소할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취소를 클릭하는 경우 </a:t>
                      </a:r>
                      <a:r>
                        <a:rPr lang="ko-KR" altLang="en-US" sz="1300" b="0" u="none" strike="noStrike" cap="none" dirty="0" err="1" smtClean="0"/>
                        <a:t>확인창이</a:t>
                      </a:r>
                      <a:r>
                        <a:rPr lang="ko-KR" altLang="en-US" sz="1300" b="0" u="none" strike="noStrike" cap="none" dirty="0" smtClean="0"/>
                        <a:t> 호출되며 확인 클릭 시 삭제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수정 클릭 시 수정할 수 있는 </a:t>
                      </a:r>
                      <a:r>
                        <a:rPr lang="ko-KR" altLang="en-US" sz="1300" b="0" u="none" strike="noStrike" cap="none" dirty="0" err="1" smtClean="0"/>
                        <a:t>팝업창이</a:t>
                      </a:r>
                      <a:r>
                        <a:rPr lang="ko-KR" altLang="en-US" sz="1300" b="0" u="none" strike="noStrike" cap="none" dirty="0" smtClean="0"/>
                        <a:t> 호출되며 내용을 수정한 후 업데이트할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742950" y="1353671"/>
            <a:ext cx="5878045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713224" y="1515035"/>
            <a:ext cx="1937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밋</a:t>
            </a:r>
            <a:r>
              <a:rPr lang="ko-KR" altLang="en-US" dirty="0" err="1"/>
              <a:t>업</a:t>
            </a:r>
            <a:r>
              <a:rPr lang="ko-KR" altLang="en-US" dirty="0" smtClean="0"/>
              <a:t> 예약 리스트</a:t>
            </a:r>
            <a:endParaRPr lang="ko-KR" altLang="en-US" dirty="0"/>
          </a:p>
        </p:txBody>
      </p:sp>
      <p:grpSp>
        <p:nvGrpSpPr>
          <p:cNvPr id="13" name="그룹 12"/>
          <p:cNvGrpSpPr/>
          <p:nvPr/>
        </p:nvGrpSpPr>
        <p:grpSpPr>
          <a:xfrm>
            <a:off x="4537823" y="2095496"/>
            <a:ext cx="1252817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주</a:t>
              </a:r>
              <a:r>
                <a:rPr lang="ko-KR" altLang="en-US" sz="1400" dirty="0">
                  <a:solidFill>
                    <a:schemeClr val="tx1"/>
                  </a:solidFill>
                </a:rPr>
                <a:t>최</a:t>
              </a: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4537823" y="2463049"/>
            <a:ext cx="1252817" cy="5132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주최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참</a:t>
            </a:r>
            <a:r>
              <a:rPr lang="ko-KR" altLang="en-US" sz="1400" dirty="0">
                <a:solidFill>
                  <a:schemeClr val="tx1"/>
                </a:solidFill>
              </a:rPr>
              <a:t>여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1252818" y="3065930"/>
            <a:ext cx="4464984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252817" y="3074894"/>
            <a:ext cx="4464984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세미나명</a:t>
            </a:r>
            <a:r>
              <a:rPr lang="ko-KR" altLang="en-US" sz="1200" dirty="0" smtClean="0">
                <a:solidFill>
                  <a:schemeClr val="tx1"/>
                </a:solidFill>
              </a:rPr>
              <a:t>       장소        날짜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</a:rPr>
              <a:t>      </a:t>
            </a:r>
            <a:r>
              <a:rPr lang="ko-KR" altLang="en-US" sz="1200" dirty="0" smtClean="0">
                <a:solidFill>
                  <a:schemeClr val="tx1"/>
                </a:solidFill>
              </a:rPr>
              <a:t>시간          신청자 수          결제상태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365717" y="1818038"/>
            <a:ext cx="4352085" cy="403771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485900" y="2095496"/>
            <a:ext cx="20558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/>
              <a:t>세미나명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19" name="TextBox 18"/>
          <p:cNvSpPr txBox="1"/>
          <p:nvPr/>
        </p:nvSpPr>
        <p:spPr>
          <a:xfrm>
            <a:off x="1485900" y="2581167"/>
            <a:ext cx="20558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mtClean="0"/>
              <a:t>장</a:t>
            </a:r>
            <a:r>
              <a:rPr lang="ko-KR" altLang="en-US" sz="1200"/>
              <a:t>소</a:t>
            </a:r>
            <a:r>
              <a:rPr lang="ko-KR" altLang="en-US" sz="120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1" name="TextBox 20"/>
          <p:cNvSpPr txBox="1"/>
          <p:nvPr/>
        </p:nvSpPr>
        <p:spPr>
          <a:xfrm>
            <a:off x="1485900" y="3290048"/>
            <a:ext cx="20558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시</a:t>
            </a:r>
            <a:r>
              <a:rPr lang="ko-KR" altLang="en-US" sz="1200" dirty="0"/>
              <a:t>간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2" name="TextBox 21"/>
          <p:cNvSpPr txBox="1"/>
          <p:nvPr/>
        </p:nvSpPr>
        <p:spPr>
          <a:xfrm>
            <a:off x="1485900" y="2936395"/>
            <a:ext cx="20558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날</a:t>
            </a:r>
            <a:r>
              <a:rPr lang="ko-KR" altLang="en-US" sz="1200" dirty="0"/>
              <a:t>짜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3" name="TextBox 22"/>
          <p:cNvSpPr txBox="1"/>
          <p:nvPr/>
        </p:nvSpPr>
        <p:spPr>
          <a:xfrm>
            <a:off x="1485900" y="3698394"/>
            <a:ext cx="20558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신청자 수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4" name="TextBox 23"/>
          <p:cNvSpPr txBox="1"/>
          <p:nvPr/>
        </p:nvSpPr>
        <p:spPr>
          <a:xfrm>
            <a:off x="1485900" y="4164558"/>
            <a:ext cx="20558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결제상태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5397313" y="1926512"/>
            <a:ext cx="233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X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2807913" y="5414682"/>
            <a:ext cx="418821" cy="304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수</a:t>
            </a:r>
            <a:r>
              <a:rPr lang="ko-KR" altLang="en-US" sz="1100" dirty="0"/>
              <a:t>정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3716572" y="5414682"/>
            <a:ext cx="418821" cy="304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취</a:t>
            </a:r>
            <a:r>
              <a:rPr lang="ko-KR" altLang="en-US" sz="1100" dirty="0"/>
              <a:t>소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1485900" y="1884368"/>
            <a:ext cx="174812" cy="22681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0723063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2363678776"/>
              </p:ext>
            </p:extLst>
          </p:nvPr>
        </p:nvGraphicFramePr>
        <p:xfrm>
          <a:off x="106929" y="115759"/>
          <a:ext cx="3001131" cy="106683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25858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4254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1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hj_user_w_myPage_meetup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마이페이지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밋업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예약 리스트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756360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503757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1247840821"/>
              </p:ext>
            </p:extLst>
          </p:nvPr>
        </p:nvGraphicFramePr>
        <p:xfrm>
          <a:off x="7185248" y="836712"/>
          <a:ext cx="2398768" cy="182490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3542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6334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예약한 세미나의 상세정보를 확인할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 smtClean="0"/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게스트는 참여를 취소할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742950" y="1353671"/>
            <a:ext cx="5878045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713224" y="1515035"/>
            <a:ext cx="1937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밋</a:t>
            </a:r>
            <a:r>
              <a:rPr lang="ko-KR" altLang="en-US" dirty="0" err="1"/>
              <a:t>업</a:t>
            </a:r>
            <a:r>
              <a:rPr lang="ko-KR" altLang="en-US" dirty="0" smtClean="0"/>
              <a:t> 예약 리스트</a:t>
            </a:r>
            <a:endParaRPr lang="ko-KR" altLang="en-US" dirty="0"/>
          </a:p>
        </p:txBody>
      </p:sp>
      <p:grpSp>
        <p:nvGrpSpPr>
          <p:cNvPr id="13" name="그룹 12"/>
          <p:cNvGrpSpPr/>
          <p:nvPr/>
        </p:nvGrpSpPr>
        <p:grpSpPr>
          <a:xfrm>
            <a:off x="4537823" y="2095496"/>
            <a:ext cx="1252817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주</a:t>
              </a:r>
              <a:r>
                <a:rPr lang="ko-KR" altLang="en-US" sz="1400" dirty="0">
                  <a:solidFill>
                    <a:schemeClr val="tx1"/>
                  </a:solidFill>
                </a:rPr>
                <a:t>최</a:t>
              </a: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4537823" y="2463049"/>
            <a:ext cx="1252817" cy="5132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주최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참</a:t>
            </a:r>
            <a:r>
              <a:rPr lang="ko-KR" altLang="en-US" sz="1400" dirty="0">
                <a:solidFill>
                  <a:schemeClr val="tx1"/>
                </a:solidFill>
              </a:rPr>
              <a:t>여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1252818" y="3065930"/>
            <a:ext cx="4464984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252817" y="3074894"/>
            <a:ext cx="4464984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세미나명</a:t>
            </a:r>
            <a:r>
              <a:rPr lang="ko-KR" altLang="en-US" sz="1200" dirty="0" smtClean="0">
                <a:solidFill>
                  <a:schemeClr val="tx1"/>
                </a:solidFill>
              </a:rPr>
              <a:t>       장소        날짜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</a:rPr>
              <a:t>      </a:t>
            </a:r>
            <a:r>
              <a:rPr lang="ko-KR" altLang="en-US" sz="1200" dirty="0" smtClean="0">
                <a:solidFill>
                  <a:schemeClr val="tx1"/>
                </a:solidFill>
              </a:rPr>
              <a:t>시간          신청자 수          결제상태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365717" y="1818038"/>
            <a:ext cx="4352085" cy="403771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485900" y="2095496"/>
            <a:ext cx="20558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/>
              <a:t>세미나명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19" name="TextBox 18"/>
          <p:cNvSpPr txBox="1"/>
          <p:nvPr/>
        </p:nvSpPr>
        <p:spPr>
          <a:xfrm>
            <a:off x="1485900" y="2581167"/>
            <a:ext cx="20558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mtClean="0"/>
              <a:t>장</a:t>
            </a:r>
            <a:r>
              <a:rPr lang="ko-KR" altLang="en-US" sz="1200"/>
              <a:t>소</a:t>
            </a:r>
            <a:r>
              <a:rPr lang="ko-KR" altLang="en-US" sz="120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1" name="TextBox 20"/>
          <p:cNvSpPr txBox="1"/>
          <p:nvPr/>
        </p:nvSpPr>
        <p:spPr>
          <a:xfrm>
            <a:off x="1485900" y="3290048"/>
            <a:ext cx="20558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시</a:t>
            </a:r>
            <a:r>
              <a:rPr lang="ko-KR" altLang="en-US" sz="1200" dirty="0"/>
              <a:t>간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2" name="TextBox 21"/>
          <p:cNvSpPr txBox="1"/>
          <p:nvPr/>
        </p:nvSpPr>
        <p:spPr>
          <a:xfrm>
            <a:off x="1485900" y="2936395"/>
            <a:ext cx="20558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날</a:t>
            </a:r>
            <a:r>
              <a:rPr lang="ko-KR" altLang="en-US" sz="1200" dirty="0"/>
              <a:t>짜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3" name="TextBox 22"/>
          <p:cNvSpPr txBox="1"/>
          <p:nvPr/>
        </p:nvSpPr>
        <p:spPr>
          <a:xfrm>
            <a:off x="1485900" y="3698394"/>
            <a:ext cx="20558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신청자 수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4" name="TextBox 23"/>
          <p:cNvSpPr txBox="1"/>
          <p:nvPr/>
        </p:nvSpPr>
        <p:spPr>
          <a:xfrm>
            <a:off x="1485900" y="4164558"/>
            <a:ext cx="20558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결제상태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5397313" y="1926512"/>
            <a:ext cx="233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X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3192135" y="5414682"/>
            <a:ext cx="418821" cy="304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취소</a:t>
            </a:r>
            <a:endParaRPr lang="ko-KR" altLang="en-US" sz="1100" dirty="0"/>
          </a:p>
        </p:txBody>
      </p:sp>
      <p:sp>
        <p:nvSpPr>
          <p:cNvPr id="11" name="직사각형 10"/>
          <p:cNvSpPr/>
          <p:nvPr/>
        </p:nvSpPr>
        <p:spPr>
          <a:xfrm>
            <a:off x="1485900" y="1884368"/>
            <a:ext cx="174812" cy="22681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4267774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3710430608"/>
              </p:ext>
            </p:extLst>
          </p:nvPr>
        </p:nvGraphicFramePr>
        <p:xfrm>
          <a:off x="106929" y="115759"/>
          <a:ext cx="3001131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25858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4254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1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hj_user_w_myPage_qna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마이페이지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문의사항 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756360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503757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1671961981"/>
              </p:ext>
            </p:extLst>
          </p:nvPr>
        </p:nvGraphicFramePr>
        <p:xfrm>
          <a:off x="7185248" y="836712"/>
          <a:ext cx="2398768" cy="281550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3542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6334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문의사항을 관리하는 페이지로 크게 문의한 것과 문의 받은 내용을 분류하여 확인할 수 있고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문의한 것을 확인하는 경우 어떤 대상에 대해 확인하는 것인지 확인하고 답변상태를 확인할</a:t>
                      </a:r>
                      <a:r>
                        <a:rPr lang="ko-KR" altLang="en-US" sz="1300" b="0" u="none" strike="noStrike" cap="none" baseline="0" dirty="0" smtClean="0"/>
                        <a:t> </a:t>
                      </a:r>
                      <a:r>
                        <a:rPr lang="ko-KR" altLang="en-US" sz="1300" b="0" u="none" strike="noStrike" cap="none" baseline="0" dirty="0" err="1" smtClean="0"/>
                        <a:t>수있다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 smtClean="0"/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해당하는 문의를 클릭하면 </a:t>
                      </a:r>
                      <a:r>
                        <a:rPr lang="ko-KR" altLang="en-US" sz="1300" b="0" u="none" strike="noStrike" cap="none" dirty="0" err="1" smtClean="0"/>
                        <a:t>모달창을</a:t>
                      </a:r>
                      <a:r>
                        <a:rPr lang="ko-KR" altLang="en-US" sz="1300" b="0" u="none" strike="noStrike" cap="none" dirty="0" smtClean="0"/>
                        <a:t> 통해서 상세정보를 확인할 수 있다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742950" y="1353671"/>
            <a:ext cx="5878045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713224" y="1547301"/>
            <a:ext cx="1937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문의사항 관리</a:t>
            </a:r>
            <a:endParaRPr lang="ko-KR" altLang="en-US" dirty="0"/>
          </a:p>
        </p:txBody>
      </p:sp>
      <p:grpSp>
        <p:nvGrpSpPr>
          <p:cNvPr id="13" name="그룹 12"/>
          <p:cNvGrpSpPr/>
          <p:nvPr/>
        </p:nvGrpSpPr>
        <p:grpSpPr>
          <a:xfrm>
            <a:off x="4283694" y="1836641"/>
            <a:ext cx="1252817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세미나</a:t>
              </a:r>
              <a:r>
                <a:rPr lang="ko-KR" altLang="en-US" sz="1400" dirty="0" err="1">
                  <a:solidFill>
                    <a:schemeClr val="tx1"/>
                  </a:solidFill>
                </a:rPr>
                <a:t>존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4283693" y="2198586"/>
            <a:ext cx="1252817" cy="95250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err="1" smtClean="0">
                <a:solidFill>
                  <a:schemeClr val="tx1"/>
                </a:solidFill>
              </a:rPr>
              <a:t>QnA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err="1" smtClean="0">
                <a:solidFill>
                  <a:schemeClr val="tx1"/>
                </a:solidFill>
              </a:rPr>
              <a:t>세미나존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세미나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err="1" smtClean="0">
                <a:solidFill>
                  <a:schemeClr val="tx1"/>
                </a:solidFill>
              </a:rPr>
              <a:t>밋업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340222" y="3164534"/>
            <a:ext cx="4464984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347510" y="3164533"/>
            <a:ext cx="4464984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  제목               날짜                  문의 대상                     답변상태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4424923" y="1595718"/>
            <a:ext cx="225799" cy="2644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3507158" y="3810000"/>
            <a:ext cx="225799" cy="2644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grpSp>
        <p:nvGrpSpPr>
          <p:cNvPr id="18" name="그룹 17"/>
          <p:cNvGrpSpPr/>
          <p:nvPr/>
        </p:nvGrpSpPr>
        <p:grpSpPr>
          <a:xfrm>
            <a:off x="5536510" y="1850070"/>
            <a:ext cx="972391" cy="367553"/>
            <a:chOff x="5585012" y="2095495"/>
            <a:chExt cx="1541929" cy="367553"/>
          </a:xfrm>
        </p:grpSpPr>
        <p:sp>
          <p:nvSpPr>
            <p:cNvPr id="19" name="직사각형 1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문의 한 것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0" name="이등변 삼각형 19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직사각형 20"/>
          <p:cNvSpPr/>
          <p:nvPr/>
        </p:nvSpPr>
        <p:spPr>
          <a:xfrm>
            <a:off x="5536509" y="2225463"/>
            <a:ext cx="972391" cy="5446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문의 한 것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문의 받은 것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4673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3391419" y="5718862"/>
            <a:ext cx="2789963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1602809558"/>
              </p:ext>
            </p:extLst>
          </p:nvPr>
        </p:nvGraphicFramePr>
        <p:xfrm>
          <a:off x="106926" y="115759"/>
          <a:ext cx="3350832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7288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7794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kb_user_w_mainFooter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메인페이지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756360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503757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28338" y="1271965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2555439414"/>
              </p:ext>
            </p:extLst>
          </p:nvPr>
        </p:nvGraphicFramePr>
        <p:xfrm>
          <a:off x="6914120" y="1289962"/>
          <a:ext cx="2869750" cy="550432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메인 헤더 페이지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로고와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검색창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알림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모달창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메뉴바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구현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메인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Footer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페이지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회사 정보를 나타냄</a:t>
                      </a: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세미나존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세미나존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마다의 특징을 설명해주는 페이지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추천 세미나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등록 수가 가장 많은 순서대로</a:t>
                      </a:r>
                      <a:endParaRPr lang="en-US" altLang="ko-KR" sz="150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None/>
                      </a:pP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해당 세미나가 노출이 됨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캐러셀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배너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인기 많은 세미나 홍보 이미지를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캐러셀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배너로 노출 시킴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04" name="Google Shape;204;g7c553259d1_0_81"/>
          <p:cNvSpPr/>
          <p:nvPr/>
        </p:nvSpPr>
        <p:spPr>
          <a:xfrm>
            <a:off x="5685821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24133" y="1557612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5315914" y="789578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3" name="Google Shape;173;g7c553259d1_0_81"/>
          <p:cNvSpPr/>
          <p:nvPr/>
        </p:nvSpPr>
        <p:spPr>
          <a:xfrm>
            <a:off x="3878748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4211626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4589432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997" y="2089667"/>
            <a:ext cx="6246845" cy="1587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397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1183143131"/>
              </p:ext>
            </p:extLst>
          </p:nvPr>
        </p:nvGraphicFramePr>
        <p:xfrm>
          <a:off x="106929" y="115759"/>
          <a:ext cx="3001131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25858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4254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1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hj_user_w_myPage_qna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마이페이지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문의사항 관리</a:t>
                      </a: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756360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503757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742950" y="1353671"/>
            <a:ext cx="5878045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713224" y="1547301"/>
            <a:ext cx="1937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문의사항 관리</a:t>
            </a:r>
            <a:endParaRPr lang="ko-KR" altLang="en-US" dirty="0"/>
          </a:p>
        </p:txBody>
      </p:sp>
      <p:grpSp>
        <p:nvGrpSpPr>
          <p:cNvPr id="13" name="그룹 12"/>
          <p:cNvGrpSpPr/>
          <p:nvPr/>
        </p:nvGrpSpPr>
        <p:grpSpPr>
          <a:xfrm>
            <a:off x="4283694" y="1836641"/>
            <a:ext cx="1252817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세미나</a:t>
              </a:r>
              <a:r>
                <a:rPr lang="ko-KR" altLang="en-US" sz="1400" dirty="0" err="1">
                  <a:solidFill>
                    <a:schemeClr val="tx1"/>
                  </a:solidFill>
                </a:rPr>
                <a:t>존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4283693" y="2198586"/>
            <a:ext cx="1252817" cy="95250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err="1" smtClean="0">
                <a:solidFill>
                  <a:schemeClr val="tx1"/>
                </a:solidFill>
              </a:rPr>
              <a:t>QnA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err="1" smtClean="0">
                <a:solidFill>
                  <a:schemeClr val="tx1"/>
                </a:solidFill>
              </a:rPr>
              <a:t>세미나존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세미나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err="1" smtClean="0">
                <a:solidFill>
                  <a:schemeClr val="tx1"/>
                </a:solidFill>
              </a:rPr>
              <a:t>밋업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340222" y="3164534"/>
            <a:ext cx="4464984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347510" y="3164533"/>
            <a:ext cx="4464984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  제목               날짜                  문의 대상                     답변상태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5536510" y="1850070"/>
            <a:ext cx="972391" cy="367553"/>
            <a:chOff x="5585012" y="2095495"/>
            <a:chExt cx="1541929" cy="367553"/>
          </a:xfrm>
        </p:grpSpPr>
        <p:sp>
          <p:nvSpPr>
            <p:cNvPr id="19" name="직사각형 1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문의 한 것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0" name="이등변 삼각형 19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직사각형 20"/>
          <p:cNvSpPr/>
          <p:nvPr/>
        </p:nvSpPr>
        <p:spPr>
          <a:xfrm>
            <a:off x="5536509" y="2225463"/>
            <a:ext cx="972391" cy="5497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문의 한 것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문의 받은 것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365717" y="1818038"/>
            <a:ext cx="4352085" cy="403771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1485900" y="2095496"/>
            <a:ext cx="20558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제</a:t>
            </a:r>
            <a:r>
              <a:rPr lang="ko-KR" altLang="en-US" sz="1200" dirty="0"/>
              <a:t>목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5" name="TextBox 24"/>
          <p:cNvSpPr txBox="1"/>
          <p:nvPr/>
        </p:nvSpPr>
        <p:spPr>
          <a:xfrm>
            <a:off x="1524142" y="2836188"/>
            <a:ext cx="20558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시</a:t>
            </a:r>
            <a:r>
              <a:rPr lang="ko-KR" altLang="en-US" sz="1200" dirty="0"/>
              <a:t>간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6" name="TextBox 25"/>
          <p:cNvSpPr txBox="1"/>
          <p:nvPr/>
        </p:nvSpPr>
        <p:spPr>
          <a:xfrm>
            <a:off x="1516854" y="2498231"/>
            <a:ext cx="20558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날</a:t>
            </a:r>
            <a:r>
              <a:rPr lang="ko-KR" altLang="en-US" sz="1200" dirty="0"/>
              <a:t>짜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8" name="TextBox 27"/>
          <p:cNvSpPr txBox="1"/>
          <p:nvPr/>
        </p:nvSpPr>
        <p:spPr>
          <a:xfrm>
            <a:off x="1485900" y="4164558"/>
            <a:ext cx="20558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답변내</a:t>
            </a:r>
            <a:r>
              <a:rPr lang="ko-KR" altLang="en-US" sz="1200" dirty="0"/>
              <a:t>용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9" name="직사각형 28"/>
          <p:cNvSpPr/>
          <p:nvPr/>
        </p:nvSpPr>
        <p:spPr>
          <a:xfrm>
            <a:off x="3192135" y="5414682"/>
            <a:ext cx="418821" cy="304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확</a:t>
            </a:r>
            <a:r>
              <a:rPr lang="ko-KR" altLang="en-US" sz="1100" dirty="0"/>
              <a:t>인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524142" y="3602890"/>
            <a:ext cx="20558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내용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33" name="TextBox 32"/>
          <p:cNvSpPr txBox="1"/>
          <p:nvPr/>
        </p:nvSpPr>
        <p:spPr>
          <a:xfrm>
            <a:off x="1524142" y="3164534"/>
            <a:ext cx="20558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문의 대상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34" name="TextBox 33"/>
          <p:cNvSpPr txBox="1"/>
          <p:nvPr/>
        </p:nvSpPr>
        <p:spPr>
          <a:xfrm>
            <a:off x="5397313" y="1926512"/>
            <a:ext cx="233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X</a:t>
            </a:r>
            <a:endParaRPr lang="ko-KR" altLang="en-US" dirty="0"/>
          </a:p>
        </p:txBody>
      </p:sp>
      <p:graphicFrame>
        <p:nvGraphicFramePr>
          <p:cNvPr id="35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546843672"/>
              </p:ext>
            </p:extLst>
          </p:nvPr>
        </p:nvGraphicFramePr>
        <p:xfrm>
          <a:off x="7185248" y="836712"/>
          <a:ext cx="2398768" cy="8077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3542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6334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내가 문의한 내용의 상세를 확인 할 수 있다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1485900" y="1850070"/>
            <a:ext cx="233083" cy="29360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0031574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2238998217"/>
              </p:ext>
            </p:extLst>
          </p:nvPr>
        </p:nvGraphicFramePr>
        <p:xfrm>
          <a:off x="106929" y="115759"/>
          <a:ext cx="3001131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25858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4254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1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hj_user_w_myPage_qna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마이페이지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문의사항 관리</a:t>
                      </a: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756360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503757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650275159"/>
              </p:ext>
            </p:extLst>
          </p:nvPr>
        </p:nvGraphicFramePr>
        <p:xfrm>
          <a:off x="7185248" y="836712"/>
          <a:ext cx="2398768" cy="188979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3542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6334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문의 받은 것을 확인하는 페이지로 어떤 대상에 대해 문의했는지 보여준다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해당하는 세미나의 리스트가 불러와지고 클릭 시 </a:t>
                      </a:r>
                      <a:r>
                        <a:rPr lang="ko-KR" altLang="en-US" sz="1300" b="0" u="none" strike="noStrike" cap="none" dirty="0" err="1" smtClean="0"/>
                        <a:t>모달창을</a:t>
                      </a:r>
                      <a:r>
                        <a:rPr lang="ko-KR" altLang="en-US" sz="1300" b="0" u="none" strike="noStrike" cap="none" dirty="0" smtClean="0"/>
                        <a:t> 통해 정보 확인 가능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742950" y="1353671"/>
            <a:ext cx="5878045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713224" y="1547301"/>
            <a:ext cx="1937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문의사항 관리</a:t>
            </a:r>
            <a:endParaRPr lang="ko-KR" altLang="en-US" dirty="0"/>
          </a:p>
        </p:txBody>
      </p:sp>
      <p:grpSp>
        <p:nvGrpSpPr>
          <p:cNvPr id="13" name="그룹 12"/>
          <p:cNvGrpSpPr/>
          <p:nvPr/>
        </p:nvGrpSpPr>
        <p:grpSpPr>
          <a:xfrm>
            <a:off x="4159865" y="1836641"/>
            <a:ext cx="1252817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세미나</a:t>
              </a:r>
              <a:r>
                <a:rPr lang="ko-KR" altLang="en-US" sz="1400" dirty="0" err="1">
                  <a:solidFill>
                    <a:schemeClr val="tx1"/>
                  </a:solidFill>
                </a:rPr>
                <a:t>존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4159864" y="2198586"/>
            <a:ext cx="1252817" cy="95250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err="1" smtClean="0">
                <a:solidFill>
                  <a:schemeClr val="tx1"/>
                </a:solidFill>
              </a:rPr>
              <a:t>QnA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err="1" smtClean="0">
                <a:solidFill>
                  <a:schemeClr val="tx1"/>
                </a:solidFill>
              </a:rPr>
              <a:t>세미나존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세미나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err="1" smtClean="0">
                <a:solidFill>
                  <a:schemeClr val="tx1"/>
                </a:solidFill>
              </a:rPr>
              <a:t>밋업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340222" y="3164534"/>
            <a:ext cx="4464984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347510" y="3164533"/>
            <a:ext cx="4464984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  제목               날짜                  문의대상    </a:t>
            </a:r>
            <a:r>
              <a:rPr lang="en-US" altLang="ko-KR" sz="1200" dirty="0" smtClean="0">
                <a:solidFill>
                  <a:schemeClr val="tx1"/>
                </a:solidFill>
              </a:rPr>
              <a:t> </a:t>
            </a:r>
            <a:r>
              <a:rPr lang="ko-KR" altLang="en-US" sz="1200" dirty="0" smtClean="0">
                <a:solidFill>
                  <a:schemeClr val="tx1"/>
                </a:solidFill>
              </a:rPr>
              <a:t>                  답변상태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4301094" y="1595718"/>
            <a:ext cx="225799" cy="2644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1121711" y="3032313"/>
            <a:ext cx="225799" cy="2644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grpSp>
        <p:nvGrpSpPr>
          <p:cNvPr id="18" name="그룹 17"/>
          <p:cNvGrpSpPr/>
          <p:nvPr/>
        </p:nvGrpSpPr>
        <p:grpSpPr>
          <a:xfrm>
            <a:off x="5412682" y="1850070"/>
            <a:ext cx="1142756" cy="367553"/>
            <a:chOff x="5585012" y="2095495"/>
            <a:chExt cx="1812078" cy="367553"/>
          </a:xfrm>
        </p:grpSpPr>
        <p:sp>
          <p:nvSpPr>
            <p:cNvPr id="19" name="직사각형 18"/>
            <p:cNvSpPr/>
            <p:nvPr/>
          </p:nvSpPr>
          <p:spPr>
            <a:xfrm>
              <a:off x="5585012" y="2095495"/>
              <a:ext cx="1812078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smtClean="0">
                  <a:solidFill>
                    <a:schemeClr val="tx1"/>
                  </a:solidFill>
                </a:rPr>
                <a:t>문의 받은 </a:t>
              </a:r>
              <a:r>
                <a:rPr lang="ko-KR" altLang="en-US" sz="1400" dirty="0" smtClean="0">
                  <a:solidFill>
                    <a:schemeClr val="tx1"/>
                  </a:solidFill>
                </a:rPr>
                <a:t>것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0" name="이등변 삼각형 19"/>
            <p:cNvSpPr/>
            <p:nvPr/>
          </p:nvSpPr>
          <p:spPr>
            <a:xfrm flipV="1">
              <a:off x="7126937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직사각형 20"/>
          <p:cNvSpPr/>
          <p:nvPr/>
        </p:nvSpPr>
        <p:spPr>
          <a:xfrm>
            <a:off x="5412679" y="2225463"/>
            <a:ext cx="1142759" cy="478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문의 한 것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문의 받은 것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872219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4255357052"/>
              </p:ext>
            </p:extLst>
          </p:nvPr>
        </p:nvGraphicFramePr>
        <p:xfrm>
          <a:off x="106929" y="115759"/>
          <a:ext cx="3001131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25858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4254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1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hj_user_w_myPage_qna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마이페이지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문의사항 관리</a:t>
                      </a: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756360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503757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742950" y="1353671"/>
            <a:ext cx="5878045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713224" y="1547301"/>
            <a:ext cx="1937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문의사항 관리</a:t>
            </a:r>
            <a:endParaRPr lang="ko-KR" altLang="en-US" dirty="0"/>
          </a:p>
        </p:txBody>
      </p:sp>
      <p:grpSp>
        <p:nvGrpSpPr>
          <p:cNvPr id="13" name="그룹 12"/>
          <p:cNvGrpSpPr/>
          <p:nvPr/>
        </p:nvGrpSpPr>
        <p:grpSpPr>
          <a:xfrm>
            <a:off x="4159865" y="1836641"/>
            <a:ext cx="1252817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세미나</a:t>
              </a:r>
              <a:r>
                <a:rPr lang="ko-KR" altLang="en-US" sz="1400" dirty="0" err="1">
                  <a:solidFill>
                    <a:schemeClr val="tx1"/>
                  </a:solidFill>
                </a:rPr>
                <a:t>존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4159864" y="2198586"/>
            <a:ext cx="1252817" cy="95250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err="1" smtClean="0">
                <a:solidFill>
                  <a:schemeClr val="tx1"/>
                </a:solidFill>
              </a:rPr>
              <a:t>QnA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err="1" smtClean="0">
                <a:solidFill>
                  <a:schemeClr val="tx1"/>
                </a:solidFill>
              </a:rPr>
              <a:t>세미나존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세미나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err="1" smtClean="0">
                <a:solidFill>
                  <a:schemeClr val="tx1"/>
                </a:solidFill>
              </a:rPr>
              <a:t>밋업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340222" y="3164534"/>
            <a:ext cx="4464984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347510" y="3164533"/>
            <a:ext cx="4464984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  제목               날짜                  문의한 사람</a:t>
            </a:r>
            <a:r>
              <a:rPr lang="en-US" altLang="ko-KR" sz="1200" dirty="0" smtClean="0">
                <a:solidFill>
                  <a:schemeClr val="tx1"/>
                </a:solidFill>
              </a:rPr>
              <a:t>ID </a:t>
            </a:r>
            <a:r>
              <a:rPr lang="ko-KR" altLang="en-US" sz="1200" dirty="0" smtClean="0">
                <a:solidFill>
                  <a:schemeClr val="tx1"/>
                </a:solidFill>
              </a:rPr>
              <a:t>                  답변상태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5412682" y="1850070"/>
            <a:ext cx="1142756" cy="367553"/>
            <a:chOff x="5585012" y="2095495"/>
            <a:chExt cx="1812078" cy="367553"/>
          </a:xfrm>
        </p:grpSpPr>
        <p:sp>
          <p:nvSpPr>
            <p:cNvPr id="19" name="직사각형 18"/>
            <p:cNvSpPr/>
            <p:nvPr/>
          </p:nvSpPr>
          <p:spPr>
            <a:xfrm>
              <a:off x="5585012" y="2095495"/>
              <a:ext cx="1812078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smtClean="0">
                  <a:solidFill>
                    <a:schemeClr val="tx1"/>
                  </a:solidFill>
                </a:rPr>
                <a:t>문의 받은 </a:t>
              </a:r>
              <a:r>
                <a:rPr lang="ko-KR" altLang="en-US" sz="1400" dirty="0" smtClean="0">
                  <a:solidFill>
                    <a:schemeClr val="tx1"/>
                  </a:solidFill>
                </a:rPr>
                <a:t>것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0" name="이등변 삼각형 19"/>
            <p:cNvSpPr/>
            <p:nvPr/>
          </p:nvSpPr>
          <p:spPr>
            <a:xfrm flipV="1">
              <a:off x="7126937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직사각형 20"/>
          <p:cNvSpPr/>
          <p:nvPr/>
        </p:nvSpPr>
        <p:spPr>
          <a:xfrm>
            <a:off x="5412679" y="2225463"/>
            <a:ext cx="1142759" cy="5497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문의 한 것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문의 받은 것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365717" y="1818038"/>
            <a:ext cx="4352085" cy="403771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1485900" y="2095496"/>
            <a:ext cx="20558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제</a:t>
            </a:r>
            <a:r>
              <a:rPr lang="ko-KR" altLang="en-US" sz="1200" dirty="0"/>
              <a:t>목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4" name="TextBox 23"/>
          <p:cNvSpPr txBox="1"/>
          <p:nvPr/>
        </p:nvSpPr>
        <p:spPr>
          <a:xfrm>
            <a:off x="1516854" y="2498231"/>
            <a:ext cx="20558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날</a:t>
            </a:r>
            <a:r>
              <a:rPr lang="ko-KR" altLang="en-US" sz="1200" dirty="0"/>
              <a:t>짜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5" name="TextBox 24"/>
          <p:cNvSpPr txBox="1"/>
          <p:nvPr/>
        </p:nvSpPr>
        <p:spPr>
          <a:xfrm>
            <a:off x="1524142" y="2836188"/>
            <a:ext cx="20558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시</a:t>
            </a:r>
            <a:r>
              <a:rPr lang="ko-KR" altLang="en-US" sz="1200" dirty="0"/>
              <a:t>간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6" name="TextBox 25"/>
          <p:cNvSpPr txBox="1"/>
          <p:nvPr/>
        </p:nvSpPr>
        <p:spPr>
          <a:xfrm>
            <a:off x="1524142" y="3164534"/>
            <a:ext cx="20558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문의 대상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7" name="TextBox 26"/>
          <p:cNvSpPr txBox="1"/>
          <p:nvPr/>
        </p:nvSpPr>
        <p:spPr>
          <a:xfrm>
            <a:off x="1524142" y="3602890"/>
            <a:ext cx="20558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내용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8" name="TextBox 27"/>
          <p:cNvSpPr txBox="1"/>
          <p:nvPr/>
        </p:nvSpPr>
        <p:spPr>
          <a:xfrm>
            <a:off x="1485900" y="4164558"/>
            <a:ext cx="20558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답변내</a:t>
            </a:r>
            <a:r>
              <a:rPr lang="ko-KR" altLang="en-US" sz="1200" dirty="0"/>
              <a:t>용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9" name="직사각형 28"/>
          <p:cNvSpPr/>
          <p:nvPr/>
        </p:nvSpPr>
        <p:spPr>
          <a:xfrm>
            <a:off x="3192135" y="5414682"/>
            <a:ext cx="726562" cy="304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답변하</a:t>
            </a:r>
            <a:r>
              <a:rPr lang="ko-KR" altLang="en-US" sz="1100" dirty="0"/>
              <a:t>기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397313" y="1926512"/>
            <a:ext cx="233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X</a:t>
            </a:r>
            <a:endParaRPr lang="ko-KR" altLang="en-US" dirty="0"/>
          </a:p>
        </p:txBody>
      </p:sp>
      <p:graphicFrame>
        <p:nvGraphicFramePr>
          <p:cNvPr id="31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478740531"/>
              </p:ext>
            </p:extLst>
          </p:nvPr>
        </p:nvGraphicFramePr>
        <p:xfrm>
          <a:off x="7185248" y="836712"/>
          <a:ext cx="2398768" cy="162678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3542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6334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상세 문의 내용을 보여준다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답변 내용을 입력한 후 업데이트</a:t>
                      </a:r>
                      <a:endParaRPr lang="en-US" altLang="ko-KR" sz="1300" b="0" u="none" strike="noStrike" cap="none" dirty="0"/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32" name="직사각형 31"/>
          <p:cNvSpPr/>
          <p:nvPr/>
        </p:nvSpPr>
        <p:spPr>
          <a:xfrm>
            <a:off x="1403954" y="1934146"/>
            <a:ext cx="225799" cy="2644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  <p:sp>
        <p:nvSpPr>
          <p:cNvPr id="33" name="직사각형 32"/>
          <p:cNvSpPr/>
          <p:nvPr/>
        </p:nvSpPr>
        <p:spPr>
          <a:xfrm>
            <a:off x="3192135" y="5062828"/>
            <a:ext cx="225799" cy="2644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4</a:t>
            </a:r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2194455" y="4224868"/>
            <a:ext cx="3057983" cy="8379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956341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2043877120"/>
              </p:ext>
            </p:extLst>
          </p:nvPr>
        </p:nvGraphicFramePr>
        <p:xfrm>
          <a:off x="106929" y="115759"/>
          <a:ext cx="3001131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25858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4254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1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hj_user_w_myPage_comm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마이페이지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이용후기 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756360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503757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862385192"/>
              </p:ext>
            </p:extLst>
          </p:nvPr>
        </p:nvGraphicFramePr>
        <p:xfrm>
          <a:off x="7185248" y="836712"/>
          <a:ext cx="2398768" cy="228603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3542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6334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err="1" smtClean="0"/>
                        <a:t>세미나존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세미나</a:t>
                      </a:r>
                      <a:r>
                        <a:rPr lang="en-US" altLang="ko-KR" sz="1300" b="0" u="none" strike="noStrike" cap="none" dirty="0" smtClean="0"/>
                        <a:t>/</a:t>
                      </a:r>
                      <a:r>
                        <a:rPr lang="ko-KR" altLang="en-US" sz="1300" b="0" u="none" strike="noStrike" cap="none" dirty="0" err="1" smtClean="0"/>
                        <a:t>밋업에</a:t>
                      </a:r>
                      <a:r>
                        <a:rPr lang="ko-KR" altLang="en-US" sz="1300" b="0" u="none" strike="noStrike" cap="none" dirty="0" smtClean="0"/>
                        <a:t> 대한 후기를 등록할 수 있는 페이지로 각각에 대해 이용후기를 등록할</a:t>
                      </a:r>
                      <a:r>
                        <a:rPr lang="en-US" altLang="ko-KR" sz="1300" b="0" u="none" strike="noStrike" cap="none" baseline="0" dirty="0" smtClean="0"/>
                        <a:t> </a:t>
                      </a:r>
                      <a:r>
                        <a:rPr lang="ko-KR" altLang="en-US" sz="1300" b="0" u="none" strike="noStrike" cap="none" baseline="0" dirty="0" smtClean="0"/>
                        <a:t>수 있다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 smtClean="0"/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후기등록여부가 표시되며 해당 리스트를 클릭하여 호출된 </a:t>
                      </a:r>
                      <a:r>
                        <a:rPr lang="ko-KR" altLang="en-US" sz="1300" b="0" u="none" strike="noStrike" cap="none" dirty="0" err="1" smtClean="0"/>
                        <a:t>모달창에서</a:t>
                      </a:r>
                      <a:r>
                        <a:rPr lang="ko-KR" altLang="en-US" sz="1300" b="0" u="none" strike="noStrike" cap="none" dirty="0" smtClean="0"/>
                        <a:t> 등록한 후기를 확인할 수 있다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742950" y="1353671"/>
            <a:ext cx="5878045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713224" y="1515035"/>
            <a:ext cx="1937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이용후기 관리</a:t>
            </a:r>
            <a:endParaRPr lang="ko-KR" altLang="en-US" dirty="0"/>
          </a:p>
        </p:txBody>
      </p:sp>
      <p:grpSp>
        <p:nvGrpSpPr>
          <p:cNvPr id="13" name="그룹 12"/>
          <p:cNvGrpSpPr/>
          <p:nvPr/>
        </p:nvGrpSpPr>
        <p:grpSpPr>
          <a:xfrm>
            <a:off x="4537823" y="2095496"/>
            <a:ext cx="1252817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세미나존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4537823" y="2463049"/>
            <a:ext cx="1252817" cy="5132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err="1" smtClean="0">
                <a:solidFill>
                  <a:schemeClr val="tx1"/>
                </a:solidFill>
              </a:rPr>
              <a:t>세미나</a:t>
            </a:r>
            <a:r>
              <a:rPr lang="ko-KR" altLang="en-US" sz="1400" dirty="0" err="1">
                <a:solidFill>
                  <a:schemeClr val="tx1"/>
                </a:solidFill>
              </a:rPr>
              <a:t>존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세미나</a:t>
            </a:r>
            <a:r>
              <a:rPr lang="en-US" altLang="ko-KR" sz="1400" dirty="0" smtClean="0">
                <a:solidFill>
                  <a:schemeClr val="tx1"/>
                </a:solidFill>
              </a:rPr>
              <a:t>/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밋업</a:t>
            </a:r>
            <a:endParaRPr lang="en-US" altLang="ko-KR" sz="1400" dirty="0" smtClean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252818" y="3065930"/>
            <a:ext cx="4464984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252817" y="3074894"/>
            <a:ext cx="4464984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 세미나</a:t>
            </a:r>
            <a:r>
              <a:rPr lang="en-US" altLang="ko-KR" sz="1200" dirty="0" smtClean="0">
                <a:solidFill>
                  <a:schemeClr val="tx1"/>
                </a:solidFill>
              </a:rPr>
              <a:t>/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밋업명</a:t>
            </a:r>
            <a:r>
              <a:rPr lang="ko-KR" altLang="en-US" sz="1200" dirty="0" smtClean="0">
                <a:solidFill>
                  <a:schemeClr val="tx1"/>
                </a:solidFill>
              </a:rPr>
              <a:t>         장소        날짜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</a:rPr>
              <a:t>      </a:t>
            </a:r>
            <a:r>
              <a:rPr lang="ko-KR" altLang="en-US" sz="1200" dirty="0" smtClean="0">
                <a:solidFill>
                  <a:schemeClr val="tx1"/>
                </a:solidFill>
              </a:rPr>
              <a:t>시간              후기등록여부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4424922" y="1969986"/>
            <a:ext cx="225799" cy="2644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1139917" y="3572453"/>
            <a:ext cx="225799" cy="2644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1544171" y="2174815"/>
            <a:ext cx="20558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후기 내용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8962587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640034724"/>
              </p:ext>
            </p:extLst>
          </p:nvPr>
        </p:nvGraphicFramePr>
        <p:xfrm>
          <a:off x="106929" y="115759"/>
          <a:ext cx="3001131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25858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4254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1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hj_user_w_myPage_comm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마이페이지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이용후기 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756360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503757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1606294638"/>
              </p:ext>
            </p:extLst>
          </p:nvPr>
        </p:nvGraphicFramePr>
        <p:xfrm>
          <a:off x="7185248" y="836712"/>
          <a:ext cx="2398768" cy="10058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3542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6334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내용을 입력한 후 등록하기 버튼으로 후기내용을 업데이트할 수 있다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742950" y="1353671"/>
            <a:ext cx="5878045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713224" y="1515035"/>
            <a:ext cx="1937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이용후기 관리</a:t>
            </a:r>
            <a:endParaRPr lang="ko-KR" altLang="en-US" dirty="0"/>
          </a:p>
        </p:txBody>
      </p:sp>
      <p:grpSp>
        <p:nvGrpSpPr>
          <p:cNvPr id="13" name="그룹 12"/>
          <p:cNvGrpSpPr/>
          <p:nvPr/>
        </p:nvGrpSpPr>
        <p:grpSpPr>
          <a:xfrm>
            <a:off x="4537823" y="2095496"/>
            <a:ext cx="1252817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세미나존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4537823" y="2463049"/>
            <a:ext cx="1252817" cy="5132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err="1" smtClean="0">
                <a:solidFill>
                  <a:schemeClr val="tx1"/>
                </a:solidFill>
              </a:rPr>
              <a:t>세미나</a:t>
            </a:r>
            <a:r>
              <a:rPr lang="ko-KR" altLang="en-US" sz="1400" dirty="0" err="1">
                <a:solidFill>
                  <a:schemeClr val="tx1"/>
                </a:solidFill>
              </a:rPr>
              <a:t>존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세미나</a:t>
            </a:r>
            <a:r>
              <a:rPr lang="en-US" altLang="ko-KR" sz="1400" dirty="0" smtClean="0">
                <a:solidFill>
                  <a:schemeClr val="tx1"/>
                </a:solidFill>
              </a:rPr>
              <a:t>/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밋업</a:t>
            </a:r>
            <a:endParaRPr lang="en-US" altLang="ko-KR" sz="1400" dirty="0" smtClean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252818" y="3065930"/>
            <a:ext cx="4464984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252817" y="3074894"/>
            <a:ext cx="4464984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 세미나</a:t>
            </a:r>
            <a:r>
              <a:rPr lang="en-US" altLang="ko-KR" sz="1200" dirty="0" smtClean="0">
                <a:solidFill>
                  <a:schemeClr val="tx1"/>
                </a:solidFill>
              </a:rPr>
              <a:t>/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밋업명</a:t>
            </a:r>
            <a:r>
              <a:rPr lang="ko-KR" altLang="en-US" sz="1200" dirty="0" smtClean="0">
                <a:solidFill>
                  <a:schemeClr val="tx1"/>
                </a:solidFill>
              </a:rPr>
              <a:t>         장소        날짜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</a:rPr>
              <a:t>      </a:t>
            </a:r>
            <a:r>
              <a:rPr lang="ko-KR" altLang="en-US" sz="1200" dirty="0" smtClean="0">
                <a:solidFill>
                  <a:schemeClr val="tx1"/>
                </a:solidFill>
              </a:rPr>
              <a:t>시간              후기등록여부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4424922" y="1969986"/>
            <a:ext cx="225799" cy="2644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18" name="직사각형 17"/>
          <p:cNvSpPr/>
          <p:nvPr/>
        </p:nvSpPr>
        <p:spPr>
          <a:xfrm>
            <a:off x="1365717" y="1818038"/>
            <a:ext cx="4352085" cy="403771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1544171" y="2174815"/>
            <a:ext cx="20558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후기 내용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0" name="직사각형 19"/>
          <p:cNvSpPr/>
          <p:nvPr/>
        </p:nvSpPr>
        <p:spPr>
          <a:xfrm>
            <a:off x="3192135" y="5414682"/>
            <a:ext cx="726562" cy="304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등</a:t>
            </a:r>
            <a:r>
              <a:rPr lang="ko-KR" altLang="en-US" sz="1100" dirty="0"/>
              <a:t>록</a:t>
            </a:r>
            <a:r>
              <a:rPr lang="ko-KR" altLang="en-US" sz="1100" dirty="0" smtClean="0"/>
              <a:t>하기</a:t>
            </a:r>
            <a:endParaRPr lang="ko-KR" altLang="en-US" sz="1100" dirty="0"/>
          </a:p>
        </p:txBody>
      </p:sp>
      <p:sp>
        <p:nvSpPr>
          <p:cNvPr id="3" name="직사각형 2"/>
          <p:cNvSpPr/>
          <p:nvPr/>
        </p:nvSpPr>
        <p:spPr>
          <a:xfrm>
            <a:off x="2277004" y="2279271"/>
            <a:ext cx="3198813" cy="199639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3079236" y="4995060"/>
            <a:ext cx="225799" cy="2644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2548560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287007353"/>
              </p:ext>
            </p:extLst>
          </p:nvPr>
        </p:nvGraphicFramePr>
        <p:xfrm>
          <a:off x="106929" y="115759"/>
          <a:ext cx="3001131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25858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4254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1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마이페이지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앱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756360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503757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690277882"/>
              </p:ext>
            </p:extLst>
          </p:nvPr>
        </p:nvGraphicFramePr>
        <p:xfrm>
          <a:off x="7185248" y="836712"/>
          <a:ext cx="2398768" cy="553218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3542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6334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프로필 관리를 위한 메뉴로 클릭 시 </a:t>
                      </a:r>
                      <a:r>
                        <a:rPr lang="ko-KR" altLang="en-US" sz="1300" b="0" u="none" strike="noStrike" cap="none" dirty="0" err="1" smtClean="0"/>
                        <a:t>팝업창</a:t>
                      </a:r>
                      <a:r>
                        <a:rPr lang="ko-KR" altLang="en-US" sz="1300" b="0" u="none" strike="noStrike" cap="none" dirty="0" smtClean="0"/>
                        <a:t> 생성</a:t>
                      </a:r>
                      <a:endParaRPr lang="en-US" altLang="ko-KR" sz="1300" b="0" u="none" strike="noStrike" cap="none" dirty="0" smtClean="0"/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세미나 예약 리스트를 확인할 수 있는 페이지로 이동하며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호스트를 위한 장소선택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시간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세미나 이름을 확인할 수 있다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err="1" smtClean="0"/>
                        <a:t>밋업</a:t>
                      </a:r>
                      <a:r>
                        <a:rPr lang="ko-KR" altLang="en-US" sz="1300" b="0" u="none" strike="noStrike" cap="none" dirty="0" smtClean="0"/>
                        <a:t> 예약 리스트를 확인할 수 있는 페이지로 이동하며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err="1" smtClean="0"/>
                        <a:t>밋업에</a:t>
                      </a:r>
                      <a:r>
                        <a:rPr lang="ko-KR" altLang="en-US" sz="1300" b="0" u="none" strike="noStrike" cap="none" dirty="0" smtClean="0"/>
                        <a:t> 대한 장소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시간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  <a:r>
                        <a:rPr lang="en-US" altLang="ko-KR" sz="1300" b="0" u="none" strike="noStrike" cap="none" baseline="0" dirty="0" smtClean="0"/>
                        <a:t> </a:t>
                      </a:r>
                      <a:r>
                        <a:rPr lang="ko-KR" altLang="en-US" sz="1300" b="0" u="none" strike="noStrike" cap="none" baseline="0" dirty="0" smtClean="0"/>
                        <a:t>이름 등을 확인할 </a:t>
                      </a:r>
                      <a:r>
                        <a:rPr lang="ko-KR" altLang="en-US" sz="1300" b="0" u="none" strike="noStrike" cap="none" baseline="0" dirty="0" err="1" smtClean="0"/>
                        <a:t>수있다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4.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문의</a:t>
                      </a:r>
                      <a:r>
                        <a:rPr lang="ko-KR" altLang="en-US" sz="1300" b="0" u="none" strike="noStrike" cap="none" baseline="0" dirty="0" smtClean="0"/>
                        <a:t> 사항 리스트를 확인할 수 있는 페이지로 이동하며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문의 사항은 서비스에 대한 </a:t>
                      </a:r>
                      <a:r>
                        <a:rPr lang="en-US" altLang="ko-KR" sz="1300" b="0" u="none" strike="noStrike" cap="none" baseline="0" dirty="0" err="1" smtClean="0"/>
                        <a:t>QnA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장소에 대한 </a:t>
                      </a:r>
                      <a:r>
                        <a:rPr lang="en-US" altLang="ko-KR" sz="1300" b="0" u="none" strike="noStrike" cap="none" baseline="0" dirty="0" err="1" smtClean="0"/>
                        <a:t>QnA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세미나에 관한 </a:t>
                      </a:r>
                      <a:r>
                        <a:rPr lang="en-US" altLang="ko-KR" sz="1300" b="0" u="none" strike="noStrike" cap="none" baseline="0" dirty="0" err="1" smtClean="0"/>
                        <a:t>QnA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err="1" smtClean="0"/>
                        <a:t>밋업에</a:t>
                      </a:r>
                      <a:r>
                        <a:rPr lang="ko-KR" altLang="en-US" sz="1300" b="0" u="none" strike="noStrike" cap="none" baseline="0" dirty="0" smtClean="0"/>
                        <a:t> 관한 </a:t>
                      </a:r>
                      <a:r>
                        <a:rPr lang="en-US" altLang="ko-KR" sz="1300" b="0" u="none" strike="noStrike" cap="none" baseline="0" dirty="0" err="1" smtClean="0"/>
                        <a:t>QnA</a:t>
                      </a:r>
                      <a:r>
                        <a:rPr lang="ko-KR" altLang="en-US" sz="1300" b="0" u="none" strike="noStrike" cap="none" baseline="0" dirty="0" smtClean="0"/>
                        <a:t>로 이루어져 있다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이용후기를 관리하는 페이지로 이동하며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이용후기는 </a:t>
                      </a:r>
                      <a:r>
                        <a:rPr lang="ko-KR" altLang="en-US" sz="1300" b="0" u="none" strike="noStrike" cap="none" dirty="0" err="1" smtClean="0"/>
                        <a:t>세미나존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  <a:r>
                        <a:rPr lang="en-US" altLang="ko-KR" sz="1300" b="0" u="none" strike="noStrike" cap="none" baseline="0" dirty="0" smtClean="0"/>
                        <a:t> </a:t>
                      </a:r>
                      <a:r>
                        <a:rPr lang="ko-KR" altLang="en-US" sz="1300" b="0" u="none" strike="noStrike" cap="none" baseline="0" dirty="0" smtClean="0"/>
                        <a:t>세미나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err="1" smtClean="0"/>
                        <a:t>밋업에</a:t>
                      </a:r>
                      <a:r>
                        <a:rPr lang="ko-KR" altLang="en-US" sz="1300" b="0" u="none" strike="noStrike" cap="none" baseline="0" dirty="0" smtClean="0"/>
                        <a:t> 관한 후기로 총 </a:t>
                      </a:r>
                      <a:r>
                        <a:rPr lang="en-US" altLang="ko-KR" sz="1300" b="0" u="none" strike="noStrike" cap="none" baseline="0" dirty="0" smtClean="0"/>
                        <a:t>3</a:t>
                      </a:r>
                      <a:r>
                        <a:rPr lang="ko-KR" altLang="en-US" sz="1300" b="0" u="none" strike="noStrike" cap="none" baseline="0" dirty="0" smtClean="0"/>
                        <a:t>가지 종류가 </a:t>
                      </a:r>
                      <a:r>
                        <a:rPr lang="ko-KR" altLang="en-US" sz="1300" b="0" u="none" strike="noStrike" cap="none" baseline="0" dirty="0" err="1" smtClean="0"/>
                        <a:t>존재하낟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2141444" y="1224578"/>
            <a:ext cx="2893135" cy="55348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2491068" y="1889774"/>
            <a:ext cx="839096" cy="101121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프로필이미</a:t>
            </a:r>
            <a:r>
              <a:rPr lang="ko-KR" altLang="en-US" sz="1200" dirty="0">
                <a:solidFill>
                  <a:schemeClr val="tx1"/>
                </a:solidFill>
              </a:rPr>
              <a:t>지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487495" y="2026050"/>
            <a:ext cx="115375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아이디</a:t>
            </a:r>
            <a:endParaRPr lang="en-US" altLang="ko-KR" sz="1400" dirty="0" smtClean="0"/>
          </a:p>
          <a:p>
            <a:endParaRPr lang="en-US" altLang="ko-KR" sz="1400" dirty="0" smtClean="0"/>
          </a:p>
          <a:p>
            <a:r>
              <a:rPr lang="ko-KR" altLang="en-US" sz="1400" u="sng" dirty="0" smtClean="0"/>
              <a:t>프로필 관리</a:t>
            </a:r>
            <a:endParaRPr lang="en-US" altLang="ko-KR" sz="1400" u="sng" dirty="0" smtClean="0"/>
          </a:p>
        </p:txBody>
      </p:sp>
      <p:sp>
        <p:nvSpPr>
          <p:cNvPr id="10" name="직사각형 9"/>
          <p:cNvSpPr/>
          <p:nvPr/>
        </p:nvSpPr>
        <p:spPr>
          <a:xfrm>
            <a:off x="2735803" y="3738282"/>
            <a:ext cx="777913" cy="7637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세미나</a:t>
            </a:r>
            <a:r>
              <a:rPr lang="en-US" altLang="ko-KR" sz="1100" dirty="0">
                <a:solidFill>
                  <a:schemeClr val="tx1"/>
                </a:solidFill>
              </a:rPr>
              <a:t> </a:t>
            </a:r>
            <a:r>
              <a:rPr lang="ko-KR" altLang="en-US" sz="1100" dirty="0" smtClean="0">
                <a:solidFill>
                  <a:schemeClr val="tx1"/>
                </a:solidFill>
              </a:rPr>
              <a:t>예약 리스트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3740971" y="3738282"/>
            <a:ext cx="777913" cy="7637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 smtClean="0">
                <a:solidFill>
                  <a:schemeClr val="tx1"/>
                </a:solidFill>
              </a:rPr>
              <a:t>밋업</a:t>
            </a:r>
            <a:r>
              <a:rPr lang="ko-KR" altLang="en-US" sz="1200" dirty="0" smtClean="0">
                <a:solidFill>
                  <a:schemeClr val="tx1"/>
                </a:solidFill>
              </a:rPr>
              <a:t> 예약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리스트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2735802" y="5113466"/>
            <a:ext cx="777913" cy="7637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문의 사항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관</a:t>
            </a:r>
            <a:r>
              <a:rPr lang="ko-KR" altLang="en-US" sz="1200" dirty="0">
                <a:solidFill>
                  <a:schemeClr val="tx1"/>
                </a:solidFill>
              </a:rPr>
              <a:t>리</a:t>
            </a:r>
          </a:p>
        </p:txBody>
      </p:sp>
      <p:sp>
        <p:nvSpPr>
          <p:cNvPr id="35" name="직사각형 34"/>
          <p:cNvSpPr/>
          <p:nvPr/>
        </p:nvSpPr>
        <p:spPr>
          <a:xfrm>
            <a:off x="3841486" y="5113467"/>
            <a:ext cx="777913" cy="7637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이용후기 관리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4396516" y="2309323"/>
            <a:ext cx="244736" cy="33348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37" name="직사각형 36"/>
          <p:cNvSpPr/>
          <p:nvPr/>
        </p:nvSpPr>
        <p:spPr>
          <a:xfrm>
            <a:off x="2613435" y="3490855"/>
            <a:ext cx="244736" cy="33348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38" name="직사각형 37"/>
          <p:cNvSpPr/>
          <p:nvPr/>
        </p:nvSpPr>
        <p:spPr>
          <a:xfrm>
            <a:off x="3618604" y="3490855"/>
            <a:ext cx="244736" cy="33348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  <p:sp>
        <p:nvSpPr>
          <p:cNvPr id="39" name="직사각형 38"/>
          <p:cNvSpPr/>
          <p:nvPr/>
        </p:nvSpPr>
        <p:spPr>
          <a:xfrm>
            <a:off x="2635285" y="4866040"/>
            <a:ext cx="244736" cy="33348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40" name="직사각형 39"/>
          <p:cNvSpPr/>
          <p:nvPr/>
        </p:nvSpPr>
        <p:spPr>
          <a:xfrm>
            <a:off x="3719118" y="4866040"/>
            <a:ext cx="244736" cy="33348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0913733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4002395865"/>
              </p:ext>
            </p:extLst>
          </p:nvPr>
        </p:nvGraphicFramePr>
        <p:xfrm>
          <a:off x="106929" y="115759"/>
          <a:ext cx="3001131" cy="11887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25858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4254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1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hj_user_m_myPage_semi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마이페이지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앱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세미나 예약 리스트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앱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756360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503757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151478146"/>
              </p:ext>
            </p:extLst>
          </p:nvPr>
        </p:nvGraphicFramePr>
        <p:xfrm>
          <a:off x="7185248" y="836712"/>
          <a:ext cx="2398768" cy="228603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3542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6334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세미나 예약</a:t>
                      </a:r>
                      <a:r>
                        <a:rPr lang="ko-KR" altLang="en-US" sz="1300" b="0" u="none" strike="noStrike" cap="none" baseline="0" dirty="0" smtClean="0"/>
                        <a:t> 리스트를 확인할 수 있음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카테고리를 설정하여 주최하는 세미나인지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참여하는 세미나인지 볼 수 있음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 smtClean="0"/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해당하는 세미나의 리스트가 불러와지고 클릭 시 상세정보를 확인할 수 있는 페이지로 이동</a:t>
                      </a:r>
                      <a:endParaRPr lang="en-US" altLang="ko-KR" sz="1300" b="0" u="none" strike="noStrike" cap="none" dirty="0"/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1728317" y="1336257"/>
            <a:ext cx="3537887" cy="5002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713224" y="1515035"/>
            <a:ext cx="19374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세미나 예약 리스트</a:t>
            </a:r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2713224" y="1957105"/>
            <a:ext cx="1365717" cy="1011887"/>
            <a:chOff x="5446058" y="1969986"/>
            <a:chExt cx="1680883" cy="1011887"/>
          </a:xfrm>
        </p:grpSpPr>
        <p:grpSp>
          <p:nvGrpSpPr>
            <p:cNvPr id="13" name="그룹 12"/>
            <p:cNvGrpSpPr/>
            <p:nvPr/>
          </p:nvGrpSpPr>
          <p:grpSpPr>
            <a:xfrm>
              <a:off x="5585012" y="2095495"/>
              <a:ext cx="1541929" cy="367553"/>
              <a:chOff x="5585012" y="2095495"/>
              <a:chExt cx="1541929" cy="367553"/>
            </a:xfrm>
          </p:grpSpPr>
          <p:sp>
            <p:nvSpPr>
              <p:cNvPr id="9" name="직사각형 8"/>
              <p:cNvSpPr/>
              <p:nvPr/>
            </p:nvSpPr>
            <p:spPr>
              <a:xfrm>
                <a:off x="5585012" y="2095495"/>
                <a:ext cx="1541929" cy="36755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400" dirty="0" smtClean="0">
                    <a:solidFill>
                      <a:schemeClr val="tx1"/>
                    </a:solidFill>
                  </a:rPr>
                  <a:t>주</a:t>
                </a:r>
                <a:r>
                  <a:rPr lang="ko-KR" altLang="en-US" sz="1400" dirty="0">
                    <a:solidFill>
                      <a:schemeClr val="tx1"/>
                    </a:solidFill>
                  </a:rPr>
                  <a:t>최</a:t>
                </a:r>
              </a:p>
            </p:txBody>
          </p:sp>
          <p:sp>
            <p:nvSpPr>
              <p:cNvPr id="12" name="이등변 삼각형 11"/>
              <p:cNvSpPr/>
              <p:nvPr/>
            </p:nvSpPr>
            <p:spPr>
              <a:xfrm flipV="1">
                <a:off x="6822140" y="2227711"/>
                <a:ext cx="215154" cy="174816"/>
              </a:xfrm>
              <a:prstGeom prst="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4" name="직사각형 13"/>
            <p:cNvSpPr/>
            <p:nvPr/>
          </p:nvSpPr>
          <p:spPr>
            <a:xfrm>
              <a:off x="5585012" y="2468639"/>
              <a:ext cx="1541929" cy="51323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주최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참</a:t>
              </a:r>
              <a:r>
                <a:rPr lang="ko-KR" altLang="en-US" sz="1400" dirty="0">
                  <a:solidFill>
                    <a:schemeClr val="tx1"/>
                  </a:solidFill>
                </a:rPr>
                <a:t>여</a:t>
              </a:r>
            </a:p>
          </p:txBody>
        </p:sp>
        <p:sp>
          <p:nvSpPr>
            <p:cNvPr id="2" name="직사각형 1"/>
            <p:cNvSpPr/>
            <p:nvPr/>
          </p:nvSpPr>
          <p:spPr>
            <a:xfrm>
              <a:off x="5446058" y="1969986"/>
              <a:ext cx="277906" cy="26444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1728317" y="3155575"/>
            <a:ext cx="3537887" cy="3182988"/>
            <a:chOff x="1541928" y="3065929"/>
            <a:chExt cx="5495366" cy="3101789"/>
          </a:xfrm>
        </p:grpSpPr>
        <p:sp>
          <p:nvSpPr>
            <p:cNvPr id="15" name="직사각형 14"/>
            <p:cNvSpPr/>
            <p:nvPr/>
          </p:nvSpPr>
          <p:spPr>
            <a:xfrm>
              <a:off x="1541929" y="3065929"/>
              <a:ext cx="5495365" cy="310178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541928" y="3074895"/>
              <a:ext cx="5495365" cy="43030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200" dirty="0" smtClean="0">
                  <a:solidFill>
                    <a:schemeClr val="tx1"/>
                  </a:solidFill>
                </a:rPr>
                <a:t> </a:t>
              </a:r>
              <a:r>
                <a:rPr lang="ko-KR" altLang="en-US" sz="1200" dirty="0" err="1" smtClean="0">
                  <a:solidFill>
                    <a:schemeClr val="tx1"/>
                  </a:solidFill>
                </a:rPr>
                <a:t>세미나명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     장소   날짜  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   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시간  신청자 수      결제상태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1680881" y="3572453"/>
              <a:ext cx="277906" cy="26444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2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2020635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4279926640"/>
              </p:ext>
            </p:extLst>
          </p:nvPr>
        </p:nvGraphicFramePr>
        <p:xfrm>
          <a:off x="106929" y="115759"/>
          <a:ext cx="3001131" cy="11887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25858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4254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1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hj_user_m_myPage_semi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마이페이지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앱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세미나 예약 리스트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앱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756360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503757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043501854"/>
              </p:ext>
            </p:extLst>
          </p:nvPr>
        </p:nvGraphicFramePr>
        <p:xfrm>
          <a:off x="7185248" y="836712"/>
          <a:ext cx="2398768" cy="188979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3542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6334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예약한 세미나의 상세정보를 확인할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 smtClean="0"/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호스트의 경우 예약한 세미나의 정보를 수정하거나 세미나를 취소할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pSp>
        <p:nvGrpSpPr>
          <p:cNvPr id="2" name="그룹 1"/>
          <p:cNvGrpSpPr/>
          <p:nvPr/>
        </p:nvGrpSpPr>
        <p:grpSpPr>
          <a:xfrm>
            <a:off x="2015933" y="1368867"/>
            <a:ext cx="3485309" cy="5077620"/>
            <a:chOff x="1680881" y="1807274"/>
            <a:chExt cx="5356412" cy="4037711"/>
          </a:xfrm>
        </p:grpSpPr>
        <p:sp>
          <p:nvSpPr>
            <p:cNvPr id="3" name="직사각형 2"/>
            <p:cNvSpPr/>
            <p:nvPr/>
          </p:nvSpPr>
          <p:spPr>
            <a:xfrm>
              <a:off x="1680881" y="1807274"/>
              <a:ext cx="5356412" cy="4037711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28800" y="2095495"/>
              <a:ext cx="2530288" cy="2202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 smtClean="0"/>
                <a:t>세미나명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828800" y="2581166"/>
              <a:ext cx="2530288" cy="2202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smtClean="0"/>
                <a:t>장</a:t>
              </a:r>
              <a:r>
                <a:rPr lang="ko-KR" altLang="en-US" sz="1200"/>
                <a:t>소</a:t>
              </a:r>
              <a:r>
                <a:rPr lang="ko-KR" altLang="en-US" sz="120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828800" y="3290047"/>
              <a:ext cx="2530288" cy="2202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시</a:t>
              </a:r>
              <a:r>
                <a:rPr lang="ko-KR" altLang="en-US" sz="1200" dirty="0"/>
                <a:t>간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828800" y="2936394"/>
              <a:ext cx="2530288" cy="2202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날</a:t>
              </a:r>
              <a:r>
                <a:rPr lang="ko-KR" altLang="en-US" sz="1200" dirty="0"/>
                <a:t>짜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828800" y="3698393"/>
              <a:ext cx="2530288" cy="2202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신청자 수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828800" y="4164557"/>
              <a:ext cx="2530288" cy="2202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결제상태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642846" y="1926512"/>
              <a:ext cx="286871" cy="2936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X</a:t>
              </a:r>
              <a:endParaRPr lang="ko-KR" altLang="en-US" dirty="0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3038891" y="5414682"/>
              <a:ext cx="730625" cy="3048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/>
                <a:t>수</a:t>
              </a:r>
              <a:r>
                <a:rPr lang="ko-KR" altLang="en-US" sz="1100" dirty="0"/>
                <a:t>정</a:t>
              </a: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4186518" y="5432312"/>
              <a:ext cx="758530" cy="3048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/>
                <a:t>취</a:t>
              </a:r>
              <a:r>
                <a:rPr lang="ko-KR" altLang="en-US" sz="1100" dirty="0"/>
                <a:t>소</a:t>
              </a: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1828800" y="1884367"/>
              <a:ext cx="215153" cy="226811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3971365" y="5141690"/>
              <a:ext cx="215153" cy="226811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2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68641867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2627887868"/>
              </p:ext>
            </p:extLst>
          </p:nvPr>
        </p:nvGraphicFramePr>
        <p:xfrm>
          <a:off x="106929" y="115759"/>
          <a:ext cx="3001131" cy="11887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25858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4254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1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hj_user_m_myPage_semi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마이페이지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앱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세미나 예약 리스트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앱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756360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503757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558383833"/>
              </p:ext>
            </p:extLst>
          </p:nvPr>
        </p:nvGraphicFramePr>
        <p:xfrm>
          <a:off x="7185248" y="836712"/>
          <a:ext cx="2398768" cy="182490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3542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6334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예약한 세미나의 상세정보를 확인할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 smtClean="0"/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게스트는 참여를 취소할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pSp>
        <p:nvGrpSpPr>
          <p:cNvPr id="2" name="그룹 1"/>
          <p:cNvGrpSpPr/>
          <p:nvPr/>
        </p:nvGrpSpPr>
        <p:grpSpPr>
          <a:xfrm>
            <a:off x="2043474" y="1246094"/>
            <a:ext cx="3461144" cy="5280212"/>
            <a:chOff x="1680882" y="1818037"/>
            <a:chExt cx="5356412" cy="4037711"/>
          </a:xfrm>
        </p:grpSpPr>
        <p:sp>
          <p:nvSpPr>
            <p:cNvPr id="3" name="직사각형 2"/>
            <p:cNvSpPr/>
            <p:nvPr/>
          </p:nvSpPr>
          <p:spPr>
            <a:xfrm>
              <a:off x="1680882" y="1818037"/>
              <a:ext cx="5356412" cy="4037711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28800" y="2095495"/>
              <a:ext cx="2530288" cy="2118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 smtClean="0"/>
                <a:t>세미나명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828800" y="2581166"/>
              <a:ext cx="2530288" cy="2118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smtClean="0"/>
                <a:t>장</a:t>
              </a:r>
              <a:r>
                <a:rPr lang="ko-KR" altLang="en-US" sz="1200"/>
                <a:t>소</a:t>
              </a:r>
              <a:r>
                <a:rPr lang="ko-KR" altLang="en-US" sz="120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828800" y="3290047"/>
              <a:ext cx="2530288" cy="2118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시</a:t>
              </a:r>
              <a:r>
                <a:rPr lang="ko-KR" altLang="en-US" sz="1200" dirty="0"/>
                <a:t>간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828800" y="2936394"/>
              <a:ext cx="2530288" cy="2118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날</a:t>
              </a:r>
              <a:r>
                <a:rPr lang="ko-KR" altLang="en-US" sz="1200" dirty="0"/>
                <a:t>짜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828800" y="3698393"/>
              <a:ext cx="2530288" cy="2118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신청자 수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828800" y="4164557"/>
              <a:ext cx="2530288" cy="2118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결제상태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642846" y="1926512"/>
              <a:ext cx="286871" cy="2824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X</a:t>
              </a:r>
              <a:endParaRPr lang="ko-KR" altLang="en-US" dirty="0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3619452" y="5414682"/>
              <a:ext cx="1134132" cy="3048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/>
                <a:t>취소</a:t>
              </a:r>
              <a:endParaRPr lang="ko-KR" altLang="en-US" sz="1100" dirty="0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1828800" y="1884367"/>
              <a:ext cx="215153" cy="226811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3971365" y="5141690"/>
              <a:ext cx="215153" cy="226811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2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94848951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3670635333"/>
              </p:ext>
            </p:extLst>
          </p:nvPr>
        </p:nvGraphicFramePr>
        <p:xfrm>
          <a:off x="106929" y="115759"/>
          <a:ext cx="3001131" cy="129543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25858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4254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1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hj_user_m_myPage_meetup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마이페이지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앱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밋업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예약 리스트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앱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756360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503757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842131734"/>
              </p:ext>
            </p:extLst>
          </p:nvPr>
        </p:nvGraphicFramePr>
        <p:xfrm>
          <a:off x="7185248" y="836712"/>
          <a:ext cx="2398768" cy="228603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3542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6334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세미나 예약</a:t>
                      </a:r>
                      <a:r>
                        <a:rPr lang="ko-KR" altLang="en-US" sz="1300" b="0" u="none" strike="noStrike" cap="none" baseline="0" dirty="0" smtClean="0"/>
                        <a:t> 리스트를 확인할 수 있음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카테고리를 설정하여 주최하는 세미나인지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참여하는 세미나인지 볼 수 있음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 smtClean="0"/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해당하는 세미나의 리스트가 불러와지고 클릭 시 상세정보 확인을 위한 페이지로 이동</a:t>
                      </a:r>
                      <a:endParaRPr lang="en-US" altLang="ko-KR" sz="1300" b="0" u="none" strike="noStrike" cap="none" dirty="0"/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1464047" y="1228150"/>
            <a:ext cx="4319312" cy="53071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705940" y="1192295"/>
            <a:ext cx="1937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밋</a:t>
            </a:r>
            <a:r>
              <a:rPr lang="ko-KR" altLang="en-US" dirty="0" err="1"/>
              <a:t>업</a:t>
            </a:r>
            <a:r>
              <a:rPr lang="ko-KR" altLang="en-US" dirty="0" smtClean="0"/>
              <a:t> 예약 리스트</a:t>
            </a:r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2625089" y="1507839"/>
            <a:ext cx="1743020" cy="1002268"/>
            <a:chOff x="5446058" y="1969986"/>
            <a:chExt cx="1680883" cy="1006297"/>
          </a:xfrm>
        </p:grpSpPr>
        <p:grpSp>
          <p:nvGrpSpPr>
            <p:cNvPr id="13" name="그룹 12"/>
            <p:cNvGrpSpPr/>
            <p:nvPr/>
          </p:nvGrpSpPr>
          <p:grpSpPr>
            <a:xfrm>
              <a:off x="5585012" y="2095495"/>
              <a:ext cx="1541929" cy="367553"/>
              <a:chOff x="5585012" y="2095495"/>
              <a:chExt cx="1541929" cy="367553"/>
            </a:xfrm>
          </p:grpSpPr>
          <p:sp>
            <p:nvSpPr>
              <p:cNvPr id="9" name="직사각형 8"/>
              <p:cNvSpPr/>
              <p:nvPr/>
            </p:nvSpPr>
            <p:spPr>
              <a:xfrm>
                <a:off x="5585012" y="2095495"/>
                <a:ext cx="1541929" cy="36755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400" dirty="0" smtClean="0">
                    <a:solidFill>
                      <a:schemeClr val="tx1"/>
                    </a:solidFill>
                  </a:rPr>
                  <a:t>주</a:t>
                </a:r>
                <a:r>
                  <a:rPr lang="ko-KR" altLang="en-US" sz="1400" dirty="0">
                    <a:solidFill>
                      <a:schemeClr val="tx1"/>
                    </a:solidFill>
                  </a:rPr>
                  <a:t>최</a:t>
                </a:r>
              </a:p>
            </p:txBody>
          </p:sp>
          <p:sp>
            <p:nvSpPr>
              <p:cNvPr id="12" name="이등변 삼각형 11"/>
              <p:cNvSpPr/>
              <p:nvPr/>
            </p:nvSpPr>
            <p:spPr>
              <a:xfrm flipV="1">
                <a:off x="6822140" y="2227711"/>
                <a:ext cx="215154" cy="174816"/>
              </a:xfrm>
              <a:prstGeom prst="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4" name="직사각형 13"/>
            <p:cNvSpPr/>
            <p:nvPr/>
          </p:nvSpPr>
          <p:spPr>
            <a:xfrm>
              <a:off x="5585012" y="2463049"/>
              <a:ext cx="1541929" cy="51323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주최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참</a:t>
              </a:r>
              <a:r>
                <a:rPr lang="ko-KR" altLang="en-US" sz="1400" dirty="0">
                  <a:solidFill>
                    <a:schemeClr val="tx1"/>
                  </a:solidFill>
                </a:rPr>
                <a:t>여</a:t>
              </a:r>
            </a:p>
          </p:txBody>
        </p:sp>
        <p:sp>
          <p:nvSpPr>
            <p:cNvPr id="2" name="직사각형 1"/>
            <p:cNvSpPr/>
            <p:nvPr/>
          </p:nvSpPr>
          <p:spPr>
            <a:xfrm>
              <a:off x="5446058" y="1969986"/>
              <a:ext cx="277906" cy="26444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1362075" y="2671472"/>
            <a:ext cx="4421283" cy="3863789"/>
            <a:chOff x="1402975" y="3065929"/>
            <a:chExt cx="5634319" cy="3101789"/>
          </a:xfrm>
        </p:grpSpPr>
        <p:sp>
          <p:nvSpPr>
            <p:cNvPr id="15" name="직사각형 14"/>
            <p:cNvSpPr/>
            <p:nvPr/>
          </p:nvSpPr>
          <p:spPr>
            <a:xfrm>
              <a:off x="1541929" y="3065929"/>
              <a:ext cx="5495365" cy="310178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541928" y="3074894"/>
              <a:ext cx="5495365" cy="43030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200" dirty="0" smtClean="0">
                  <a:solidFill>
                    <a:schemeClr val="tx1"/>
                  </a:solidFill>
                </a:rPr>
                <a:t> </a:t>
              </a:r>
              <a:r>
                <a:rPr lang="ko-KR" altLang="en-US" sz="1200" dirty="0" err="1" smtClean="0">
                  <a:solidFill>
                    <a:schemeClr val="tx1"/>
                  </a:solidFill>
                </a:rPr>
                <a:t>세미나명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       장소        날짜</a:t>
              </a:r>
              <a:r>
                <a:rPr lang="en-US" altLang="ko-KR" sz="1200" dirty="0">
                  <a:solidFill>
                    <a:schemeClr val="tx1"/>
                  </a:solidFill>
                </a:rPr>
                <a:t> 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      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시간          신청자 수          결제상태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1402975" y="3572453"/>
              <a:ext cx="277906" cy="26444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2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1239242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3391419" y="5718862"/>
            <a:ext cx="2789963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1147113381"/>
              </p:ext>
            </p:extLst>
          </p:nvPr>
        </p:nvGraphicFramePr>
        <p:xfrm>
          <a:off x="106926" y="115759"/>
          <a:ext cx="3350832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7288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7794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kb_user_w_login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메인페이지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756360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503757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28338" y="1271965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617336024"/>
              </p:ext>
            </p:extLst>
          </p:nvPr>
        </p:nvGraphicFramePr>
        <p:xfrm>
          <a:off x="6914120" y="1289962"/>
          <a:ext cx="2869750" cy="271137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아이디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,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비밀번호를 확인하여 로그인 여부를 정함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.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로그인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성송하면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메인페이지로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이동</a:t>
                      </a:r>
                      <a:r>
                        <a:rPr lang="ko-KR" altLang="en-US" sz="1500" b="0" u="none" strike="noStrike" cap="none" baseline="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실패하면 실패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팝업창이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뜨게 함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.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네이버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카카오로 따로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04" name="Google Shape;204;g7c553259d1_0_81"/>
          <p:cNvSpPr/>
          <p:nvPr/>
        </p:nvSpPr>
        <p:spPr>
          <a:xfrm>
            <a:off x="5685821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4938108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5315914" y="789578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4211626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4589432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333" y="1495094"/>
            <a:ext cx="6102172" cy="4516568"/>
          </a:xfrm>
          <a:prstGeom prst="rect">
            <a:avLst/>
          </a:prstGeom>
        </p:spPr>
      </p:pic>
      <p:sp>
        <p:nvSpPr>
          <p:cNvPr id="173" name="Google Shape;173;g7c553259d1_0_81"/>
          <p:cNvSpPr/>
          <p:nvPr/>
        </p:nvSpPr>
        <p:spPr>
          <a:xfrm>
            <a:off x="572483" y="1668121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606030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3220255892"/>
              </p:ext>
            </p:extLst>
          </p:nvPr>
        </p:nvGraphicFramePr>
        <p:xfrm>
          <a:off x="106929" y="115759"/>
          <a:ext cx="3001131" cy="129543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25858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4254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1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hj_user_m_myPage_meetup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마이페이지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앱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밋업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예약 리스트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앱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756360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503757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270751992"/>
              </p:ext>
            </p:extLst>
          </p:nvPr>
        </p:nvGraphicFramePr>
        <p:xfrm>
          <a:off x="7185248" y="836712"/>
          <a:ext cx="2398768" cy="188979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3542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6334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예약한 세미나의 상세정보를 확인할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 smtClean="0"/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호스트의 경우 예약한 세미나의 정보를 수정하거나 세미나를 취소할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pSp>
        <p:nvGrpSpPr>
          <p:cNvPr id="2" name="그룹 1"/>
          <p:cNvGrpSpPr/>
          <p:nvPr/>
        </p:nvGrpSpPr>
        <p:grpSpPr>
          <a:xfrm>
            <a:off x="2212828" y="1613735"/>
            <a:ext cx="3181631" cy="4663445"/>
            <a:chOff x="1680882" y="1818037"/>
            <a:chExt cx="5356412" cy="4037711"/>
          </a:xfrm>
        </p:grpSpPr>
        <p:sp>
          <p:nvSpPr>
            <p:cNvPr id="3" name="직사각형 2"/>
            <p:cNvSpPr/>
            <p:nvPr/>
          </p:nvSpPr>
          <p:spPr>
            <a:xfrm>
              <a:off x="1680882" y="1818037"/>
              <a:ext cx="5356412" cy="4037711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28800" y="2095495"/>
              <a:ext cx="2530287" cy="239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 smtClean="0"/>
                <a:t>세미나명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828800" y="2581166"/>
              <a:ext cx="2530287" cy="239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smtClean="0"/>
                <a:t>장</a:t>
              </a:r>
              <a:r>
                <a:rPr lang="ko-KR" altLang="en-US" sz="1200"/>
                <a:t>소</a:t>
              </a:r>
              <a:r>
                <a:rPr lang="ko-KR" altLang="en-US" sz="120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828800" y="3290047"/>
              <a:ext cx="2530287" cy="239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시</a:t>
              </a:r>
              <a:r>
                <a:rPr lang="ko-KR" altLang="en-US" sz="1200" dirty="0"/>
                <a:t>간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828800" y="2936394"/>
              <a:ext cx="2530287" cy="239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날</a:t>
              </a:r>
              <a:r>
                <a:rPr lang="ko-KR" altLang="en-US" sz="1200" dirty="0"/>
                <a:t>짜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828800" y="3698393"/>
              <a:ext cx="2530287" cy="239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신청자 수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828800" y="4164557"/>
              <a:ext cx="2530287" cy="239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결제상태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3455893" y="5414682"/>
              <a:ext cx="515472" cy="3048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/>
                <a:t>수</a:t>
              </a:r>
              <a:r>
                <a:rPr lang="ko-KR" altLang="en-US" sz="1100" dirty="0"/>
                <a:t>정</a:t>
              </a: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4574242" y="5414682"/>
              <a:ext cx="515472" cy="3048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/>
                <a:t>취</a:t>
              </a:r>
              <a:r>
                <a:rPr lang="ko-KR" altLang="en-US" sz="1100" dirty="0"/>
                <a:t>소</a:t>
              </a: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1828800" y="1884367"/>
              <a:ext cx="215153" cy="226811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3971365" y="5141690"/>
              <a:ext cx="215153" cy="226811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2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28763329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1215304872"/>
              </p:ext>
            </p:extLst>
          </p:nvPr>
        </p:nvGraphicFramePr>
        <p:xfrm>
          <a:off x="106929" y="115759"/>
          <a:ext cx="3001131" cy="129543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25858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4254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1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hj_user_m_myPage_meetup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마이페이지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앱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밋업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예약 리스트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앱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756360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503757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42126732"/>
              </p:ext>
            </p:extLst>
          </p:nvPr>
        </p:nvGraphicFramePr>
        <p:xfrm>
          <a:off x="7185248" y="836712"/>
          <a:ext cx="2398768" cy="182490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3542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6334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예약한 세미나의 상세정보를 확인할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 smtClean="0"/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게스트는 참여를 취소할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pSp>
        <p:nvGrpSpPr>
          <p:cNvPr id="2" name="그룹 1"/>
          <p:cNvGrpSpPr/>
          <p:nvPr/>
        </p:nvGrpSpPr>
        <p:grpSpPr>
          <a:xfrm>
            <a:off x="1970275" y="1332808"/>
            <a:ext cx="3456174" cy="5247287"/>
            <a:chOff x="1680882" y="1818037"/>
            <a:chExt cx="5356412" cy="4037711"/>
          </a:xfrm>
        </p:grpSpPr>
        <p:sp>
          <p:nvSpPr>
            <p:cNvPr id="3" name="직사각형 2"/>
            <p:cNvSpPr/>
            <p:nvPr/>
          </p:nvSpPr>
          <p:spPr>
            <a:xfrm>
              <a:off x="1680882" y="1818037"/>
              <a:ext cx="5356412" cy="4037711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28800" y="2095495"/>
              <a:ext cx="2530288" cy="2131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 smtClean="0"/>
                <a:t>세미나명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828800" y="2581166"/>
              <a:ext cx="2530288" cy="2131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smtClean="0"/>
                <a:t>장</a:t>
              </a:r>
              <a:r>
                <a:rPr lang="ko-KR" altLang="en-US" sz="1200"/>
                <a:t>소</a:t>
              </a:r>
              <a:r>
                <a:rPr lang="ko-KR" altLang="en-US" sz="120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828800" y="3290047"/>
              <a:ext cx="2530288" cy="2131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시</a:t>
              </a:r>
              <a:r>
                <a:rPr lang="ko-KR" altLang="en-US" sz="1200" dirty="0"/>
                <a:t>간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828800" y="2936394"/>
              <a:ext cx="2530288" cy="2131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날</a:t>
              </a:r>
              <a:r>
                <a:rPr lang="ko-KR" altLang="en-US" sz="1200" dirty="0"/>
                <a:t>짜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828800" y="3698393"/>
              <a:ext cx="2530288" cy="2131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신청자 수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828800" y="4164557"/>
              <a:ext cx="2530288" cy="2131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결제상태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642846" y="1926512"/>
              <a:ext cx="286871" cy="2841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X</a:t>
              </a:r>
              <a:endParaRPr lang="ko-KR" altLang="en-US" dirty="0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3928782" y="5414682"/>
              <a:ext cx="726631" cy="3048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/>
                <a:t>취소</a:t>
              </a:r>
              <a:endParaRPr lang="ko-KR" altLang="en-US" sz="1100" dirty="0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1828800" y="1884367"/>
              <a:ext cx="215153" cy="226811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3971365" y="5141690"/>
              <a:ext cx="215153" cy="226811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2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11934024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2393362783"/>
              </p:ext>
            </p:extLst>
          </p:nvPr>
        </p:nvGraphicFramePr>
        <p:xfrm>
          <a:off x="106929" y="115759"/>
          <a:ext cx="3001131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25858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4254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1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hj_user_m_myPage_qna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마이페이지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앱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문의사항 관리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앱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756360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503757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1480087023"/>
              </p:ext>
            </p:extLst>
          </p:nvPr>
        </p:nvGraphicFramePr>
        <p:xfrm>
          <a:off x="7185248" y="836712"/>
          <a:ext cx="2398768" cy="281550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3542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6334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문의사항을 관리하는 페이지로 크게 문의한 것과 문의 받은 내용을 분류하여 확인할 수 있고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문의한 것을 확인하는 경우 어떤 대상에 대해 확인하는 것인지 확인하고 답변상태를 확인할</a:t>
                      </a:r>
                      <a:r>
                        <a:rPr lang="ko-KR" altLang="en-US" sz="1300" b="0" u="none" strike="noStrike" cap="none" baseline="0" dirty="0" smtClean="0"/>
                        <a:t> </a:t>
                      </a:r>
                      <a:r>
                        <a:rPr lang="ko-KR" altLang="en-US" sz="1300" b="0" u="none" strike="noStrike" cap="none" baseline="0" dirty="0" err="1" smtClean="0"/>
                        <a:t>수있다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 smtClean="0"/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해당하는 문의를 클릭하면 상세정보를 확인할 수 있는 페이지로 이동</a:t>
                      </a:r>
                      <a:endParaRPr lang="en-US" altLang="ko-KR" sz="1300" b="0" u="none" strike="noStrike" cap="none" dirty="0"/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1528874" y="1165405"/>
            <a:ext cx="4051129" cy="56119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713224" y="1359036"/>
            <a:ext cx="1937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문의사항 관리</a:t>
            </a:r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1890957" y="1543702"/>
            <a:ext cx="1252817" cy="1555372"/>
            <a:chOff x="5272238" y="1595718"/>
            <a:chExt cx="1541929" cy="1555372"/>
          </a:xfrm>
        </p:grpSpPr>
        <p:grpSp>
          <p:nvGrpSpPr>
            <p:cNvPr id="13" name="그룹 12"/>
            <p:cNvGrpSpPr/>
            <p:nvPr/>
          </p:nvGrpSpPr>
          <p:grpSpPr>
            <a:xfrm>
              <a:off x="5272238" y="1836640"/>
              <a:ext cx="1541929" cy="367553"/>
              <a:chOff x="5585012" y="2095495"/>
              <a:chExt cx="1541929" cy="367553"/>
            </a:xfrm>
          </p:grpSpPr>
          <p:sp>
            <p:nvSpPr>
              <p:cNvPr id="9" name="직사각형 8"/>
              <p:cNvSpPr/>
              <p:nvPr/>
            </p:nvSpPr>
            <p:spPr>
              <a:xfrm>
                <a:off x="5585012" y="2095495"/>
                <a:ext cx="1541929" cy="36755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400" dirty="0" err="1" smtClean="0">
                    <a:solidFill>
                      <a:schemeClr val="tx1"/>
                    </a:solidFill>
                  </a:rPr>
                  <a:t>세미나</a:t>
                </a:r>
                <a:r>
                  <a:rPr lang="ko-KR" altLang="en-US" sz="1400" dirty="0" err="1">
                    <a:solidFill>
                      <a:schemeClr val="tx1"/>
                    </a:solidFill>
                  </a:rPr>
                  <a:t>존</a:t>
                </a:r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이등변 삼각형 11"/>
              <p:cNvSpPr/>
              <p:nvPr/>
            </p:nvSpPr>
            <p:spPr>
              <a:xfrm flipV="1">
                <a:off x="6822140" y="2227711"/>
                <a:ext cx="215154" cy="174816"/>
              </a:xfrm>
              <a:prstGeom prst="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4" name="직사각형 13"/>
            <p:cNvSpPr/>
            <p:nvPr/>
          </p:nvSpPr>
          <p:spPr>
            <a:xfrm>
              <a:off x="5272238" y="2198586"/>
              <a:ext cx="1541928" cy="95250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400" dirty="0" err="1" smtClean="0">
                  <a:solidFill>
                    <a:schemeClr val="tx1"/>
                  </a:solidFill>
                </a:rPr>
                <a:t>QnA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세미나존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세미나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밋업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" name="직사각형 1"/>
            <p:cNvSpPr/>
            <p:nvPr/>
          </p:nvSpPr>
          <p:spPr>
            <a:xfrm>
              <a:off x="5446059" y="1595718"/>
              <a:ext cx="277906" cy="26444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1522251" y="3197678"/>
            <a:ext cx="4064376" cy="3579640"/>
            <a:chOff x="1649503" y="3164533"/>
            <a:chExt cx="5504335" cy="3101789"/>
          </a:xfrm>
        </p:grpSpPr>
        <p:sp>
          <p:nvSpPr>
            <p:cNvPr id="15" name="직사각형 14"/>
            <p:cNvSpPr/>
            <p:nvPr/>
          </p:nvSpPr>
          <p:spPr>
            <a:xfrm>
              <a:off x="1649503" y="3164533"/>
              <a:ext cx="5495365" cy="310178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658473" y="3164533"/>
              <a:ext cx="5495365" cy="43030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200" dirty="0" smtClean="0">
                  <a:solidFill>
                    <a:schemeClr val="tx1"/>
                  </a:solidFill>
                </a:rPr>
                <a:t>   제목               날짜                문의 대상            답변상태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4316502" y="3810000"/>
              <a:ext cx="277906" cy="26444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2</a:t>
              </a:r>
              <a:endParaRPr lang="ko-KR" altLang="en-US" dirty="0"/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4327394" y="1809736"/>
            <a:ext cx="972393" cy="920026"/>
            <a:chOff x="6814164" y="1850069"/>
            <a:chExt cx="1196791" cy="920026"/>
          </a:xfrm>
        </p:grpSpPr>
        <p:grpSp>
          <p:nvGrpSpPr>
            <p:cNvPr id="18" name="그룹 17"/>
            <p:cNvGrpSpPr/>
            <p:nvPr/>
          </p:nvGrpSpPr>
          <p:grpSpPr>
            <a:xfrm>
              <a:off x="6814166" y="1850069"/>
              <a:ext cx="1196789" cy="367553"/>
              <a:chOff x="5585012" y="2095495"/>
              <a:chExt cx="1541929" cy="367553"/>
            </a:xfrm>
          </p:grpSpPr>
          <p:sp>
            <p:nvSpPr>
              <p:cNvPr id="19" name="직사각형 18"/>
              <p:cNvSpPr/>
              <p:nvPr/>
            </p:nvSpPr>
            <p:spPr>
              <a:xfrm>
                <a:off x="5585012" y="2095495"/>
                <a:ext cx="1541929" cy="36755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400" dirty="0" smtClean="0">
                    <a:solidFill>
                      <a:schemeClr val="tx1"/>
                    </a:solidFill>
                  </a:rPr>
                  <a:t>문의 한 것</a:t>
                </a:r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이등변 삼각형 19"/>
              <p:cNvSpPr/>
              <p:nvPr/>
            </p:nvSpPr>
            <p:spPr>
              <a:xfrm flipV="1">
                <a:off x="6822140" y="2227711"/>
                <a:ext cx="215154" cy="174816"/>
              </a:xfrm>
              <a:prstGeom prst="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1" name="직사각형 20"/>
            <p:cNvSpPr/>
            <p:nvPr/>
          </p:nvSpPr>
          <p:spPr>
            <a:xfrm>
              <a:off x="6814164" y="2225463"/>
              <a:ext cx="1196789" cy="5446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문의 한 것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문의 받은 것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5485489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1551432205"/>
              </p:ext>
            </p:extLst>
          </p:nvPr>
        </p:nvGraphicFramePr>
        <p:xfrm>
          <a:off x="106929" y="115759"/>
          <a:ext cx="3001131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25858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4254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1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hj_user_m_myPage_qna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마이페이지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앱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문의사항 관리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앱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756360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503757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35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999236033"/>
              </p:ext>
            </p:extLst>
          </p:nvPr>
        </p:nvGraphicFramePr>
        <p:xfrm>
          <a:off x="7185248" y="836712"/>
          <a:ext cx="2398768" cy="8077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3542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6334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내가 문의한 내용의 상세를 확인 할 수 있다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pSp>
        <p:nvGrpSpPr>
          <p:cNvPr id="2" name="그룹 1"/>
          <p:cNvGrpSpPr/>
          <p:nvPr/>
        </p:nvGrpSpPr>
        <p:grpSpPr>
          <a:xfrm>
            <a:off x="2010336" y="1210451"/>
            <a:ext cx="3650753" cy="5414467"/>
            <a:chOff x="1680882" y="1818037"/>
            <a:chExt cx="5356412" cy="4037711"/>
          </a:xfrm>
        </p:grpSpPr>
        <p:grpSp>
          <p:nvGrpSpPr>
            <p:cNvPr id="13" name="그룹 12"/>
            <p:cNvGrpSpPr/>
            <p:nvPr/>
          </p:nvGrpSpPr>
          <p:grpSpPr>
            <a:xfrm>
              <a:off x="5272238" y="1836640"/>
              <a:ext cx="1541929" cy="367553"/>
              <a:chOff x="5585012" y="2095495"/>
              <a:chExt cx="1541929" cy="367553"/>
            </a:xfrm>
          </p:grpSpPr>
          <p:sp>
            <p:nvSpPr>
              <p:cNvPr id="9" name="직사각형 8"/>
              <p:cNvSpPr/>
              <p:nvPr/>
            </p:nvSpPr>
            <p:spPr>
              <a:xfrm>
                <a:off x="5585012" y="2095495"/>
                <a:ext cx="1541929" cy="36755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400" dirty="0" err="1" smtClean="0">
                    <a:solidFill>
                      <a:schemeClr val="tx1"/>
                    </a:solidFill>
                  </a:rPr>
                  <a:t>세미나</a:t>
                </a:r>
                <a:r>
                  <a:rPr lang="ko-KR" altLang="en-US" sz="1400" dirty="0" err="1">
                    <a:solidFill>
                      <a:schemeClr val="tx1"/>
                    </a:solidFill>
                  </a:rPr>
                  <a:t>존</a:t>
                </a:r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이등변 삼각형 11"/>
              <p:cNvSpPr/>
              <p:nvPr/>
            </p:nvSpPr>
            <p:spPr>
              <a:xfrm flipV="1">
                <a:off x="6822140" y="2227711"/>
                <a:ext cx="215154" cy="174816"/>
              </a:xfrm>
              <a:prstGeom prst="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4" name="직사각형 13"/>
            <p:cNvSpPr/>
            <p:nvPr/>
          </p:nvSpPr>
          <p:spPr>
            <a:xfrm>
              <a:off x="5272238" y="2198586"/>
              <a:ext cx="1541928" cy="95250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400" dirty="0" err="1" smtClean="0">
                  <a:solidFill>
                    <a:schemeClr val="tx1"/>
                  </a:solidFill>
                </a:rPr>
                <a:t>QnA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세미나존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세미나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밋업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1680882" y="1818037"/>
              <a:ext cx="5356412" cy="4037711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828800" y="2095495"/>
              <a:ext cx="2530287" cy="206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제</a:t>
              </a:r>
              <a:r>
                <a:rPr lang="ko-KR" altLang="en-US" sz="1200" dirty="0"/>
                <a:t>목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875867" y="2836187"/>
              <a:ext cx="2530287" cy="206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시</a:t>
              </a:r>
              <a:r>
                <a:rPr lang="ko-KR" altLang="en-US" sz="1200" dirty="0"/>
                <a:t>간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866897" y="2498230"/>
              <a:ext cx="2530287" cy="206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날</a:t>
              </a:r>
              <a:r>
                <a:rPr lang="ko-KR" altLang="en-US" sz="1200" dirty="0"/>
                <a:t>짜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828800" y="4164557"/>
              <a:ext cx="2530287" cy="206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답변내</a:t>
              </a:r>
              <a:r>
                <a:rPr lang="ko-KR" altLang="en-US" sz="1200" dirty="0"/>
                <a:t>용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3928782" y="5414682"/>
              <a:ext cx="765799" cy="3048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/>
                <a:t>확</a:t>
              </a:r>
              <a:r>
                <a:rPr lang="ko-KR" altLang="en-US" sz="1100" dirty="0"/>
                <a:t>인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875867" y="3602889"/>
              <a:ext cx="2530287" cy="206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내용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875867" y="3164533"/>
              <a:ext cx="2530287" cy="206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문의 대상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6642846" y="1926512"/>
              <a:ext cx="286871" cy="2754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X</a:t>
              </a:r>
              <a:endParaRPr lang="ko-KR" altLang="en-US" dirty="0"/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1828800" y="1850069"/>
              <a:ext cx="286871" cy="293603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25773386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867026361"/>
              </p:ext>
            </p:extLst>
          </p:nvPr>
        </p:nvGraphicFramePr>
        <p:xfrm>
          <a:off x="106929" y="115759"/>
          <a:ext cx="3001131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25858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4254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1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hj_user_m_myPage_qna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마이페이지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문의사항 관리</a:t>
                      </a: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756360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503757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369968770"/>
              </p:ext>
            </p:extLst>
          </p:nvPr>
        </p:nvGraphicFramePr>
        <p:xfrm>
          <a:off x="7185248" y="836712"/>
          <a:ext cx="2398768" cy="188979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3542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6334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문의 받은 것을 확인하는 페이지로 어떤 대상에 대해 문의했는지 보여준다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해당하는 세미나의 리스트가 불러와지고 클릭 시 확인 가능한 페이지로 이동</a:t>
                      </a:r>
                      <a:endParaRPr lang="en-US" altLang="ko-KR" sz="1300" b="0" u="none" strike="noStrike" cap="none" dirty="0"/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1690910" y="1183336"/>
            <a:ext cx="4034766" cy="55670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713224" y="1376966"/>
            <a:ext cx="1937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문의사항 관리</a:t>
            </a:r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1938299" y="1451146"/>
            <a:ext cx="1252817" cy="1555372"/>
            <a:chOff x="5119833" y="1595718"/>
            <a:chExt cx="1541929" cy="1555372"/>
          </a:xfrm>
        </p:grpSpPr>
        <p:grpSp>
          <p:nvGrpSpPr>
            <p:cNvPr id="13" name="그룹 12"/>
            <p:cNvGrpSpPr/>
            <p:nvPr/>
          </p:nvGrpSpPr>
          <p:grpSpPr>
            <a:xfrm>
              <a:off x="5119833" y="1836640"/>
              <a:ext cx="1541929" cy="367553"/>
              <a:chOff x="5585012" y="2095495"/>
              <a:chExt cx="1541929" cy="367553"/>
            </a:xfrm>
          </p:grpSpPr>
          <p:sp>
            <p:nvSpPr>
              <p:cNvPr id="9" name="직사각형 8"/>
              <p:cNvSpPr/>
              <p:nvPr/>
            </p:nvSpPr>
            <p:spPr>
              <a:xfrm>
                <a:off x="5585012" y="2095495"/>
                <a:ext cx="1541929" cy="36755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400" dirty="0" err="1" smtClean="0">
                    <a:solidFill>
                      <a:schemeClr val="tx1"/>
                    </a:solidFill>
                  </a:rPr>
                  <a:t>세미나</a:t>
                </a:r>
                <a:r>
                  <a:rPr lang="ko-KR" altLang="en-US" sz="1400" dirty="0" err="1">
                    <a:solidFill>
                      <a:schemeClr val="tx1"/>
                    </a:solidFill>
                  </a:rPr>
                  <a:t>존</a:t>
                </a:r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이등변 삼각형 11"/>
              <p:cNvSpPr/>
              <p:nvPr/>
            </p:nvSpPr>
            <p:spPr>
              <a:xfrm flipV="1">
                <a:off x="6822140" y="2227711"/>
                <a:ext cx="215154" cy="174816"/>
              </a:xfrm>
              <a:prstGeom prst="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4" name="직사각형 13"/>
            <p:cNvSpPr/>
            <p:nvPr/>
          </p:nvSpPr>
          <p:spPr>
            <a:xfrm>
              <a:off x="5119833" y="2198586"/>
              <a:ext cx="1541928" cy="95250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400" dirty="0" err="1" smtClean="0">
                  <a:solidFill>
                    <a:schemeClr val="tx1"/>
                  </a:solidFill>
                </a:rPr>
                <a:t>QnA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세미나존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세미나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밋업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" name="직사각형 1"/>
            <p:cNvSpPr/>
            <p:nvPr/>
          </p:nvSpPr>
          <p:spPr>
            <a:xfrm>
              <a:off x="5293654" y="1595718"/>
              <a:ext cx="277906" cy="26444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1493775" y="2953892"/>
            <a:ext cx="4231900" cy="3796532"/>
            <a:chOff x="1380567" y="3032313"/>
            <a:chExt cx="5773271" cy="3234009"/>
          </a:xfrm>
        </p:grpSpPr>
        <p:sp>
          <p:nvSpPr>
            <p:cNvPr id="15" name="직사각형 14"/>
            <p:cNvSpPr/>
            <p:nvPr/>
          </p:nvSpPr>
          <p:spPr>
            <a:xfrm>
              <a:off x="1649503" y="3164533"/>
              <a:ext cx="5495365" cy="310178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658473" y="3164533"/>
              <a:ext cx="5495365" cy="43030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200" dirty="0" smtClean="0">
                  <a:solidFill>
                    <a:schemeClr val="tx1"/>
                  </a:solidFill>
                </a:rPr>
                <a:t>   제목              날짜                 문의대상     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 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         답변상태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1380567" y="3032313"/>
              <a:ext cx="277906" cy="26444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2</a:t>
              </a:r>
              <a:endParaRPr lang="ko-KR" altLang="en-US" dirty="0"/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3941346" y="1715586"/>
            <a:ext cx="1142759" cy="853898"/>
            <a:chOff x="6661759" y="1850069"/>
            <a:chExt cx="1406472" cy="853898"/>
          </a:xfrm>
        </p:grpSpPr>
        <p:grpSp>
          <p:nvGrpSpPr>
            <p:cNvPr id="18" name="그룹 17"/>
            <p:cNvGrpSpPr/>
            <p:nvPr/>
          </p:nvGrpSpPr>
          <p:grpSpPr>
            <a:xfrm>
              <a:off x="6661762" y="1850069"/>
              <a:ext cx="1406469" cy="367553"/>
              <a:chOff x="5585012" y="2095495"/>
              <a:chExt cx="1812078" cy="367553"/>
            </a:xfrm>
          </p:grpSpPr>
          <p:sp>
            <p:nvSpPr>
              <p:cNvPr id="19" name="직사각형 18"/>
              <p:cNvSpPr/>
              <p:nvPr/>
            </p:nvSpPr>
            <p:spPr>
              <a:xfrm>
                <a:off x="5585012" y="2095495"/>
                <a:ext cx="1812078" cy="36755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400" smtClean="0">
                    <a:solidFill>
                      <a:schemeClr val="tx1"/>
                    </a:solidFill>
                  </a:rPr>
                  <a:t>문의 받은 </a:t>
                </a:r>
                <a:r>
                  <a:rPr lang="ko-KR" altLang="en-US" sz="1400" dirty="0" smtClean="0">
                    <a:solidFill>
                      <a:schemeClr val="tx1"/>
                    </a:solidFill>
                  </a:rPr>
                  <a:t>것</a:t>
                </a:r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이등변 삼각형 19"/>
              <p:cNvSpPr/>
              <p:nvPr/>
            </p:nvSpPr>
            <p:spPr>
              <a:xfrm flipV="1">
                <a:off x="7126937" y="2227711"/>
                <a:ext cx="215154" cy="174816"/>
              </a:xfrm>
              <a:prstGeom prst="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1" name="직사각형 20"/>
            <p:cNvSpPr/>
            <p:nvPr/>
          </p:nvSpPr>
          <p:spPr>
            <a:xfrm>
              <a:off x="6661759" y="2225462"/>
              <a:ext cx="1406472" cy="47850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문의 한 것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문의 받은 것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6429657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3092291102"/>
              </p:ext>
            </p:extLst>
          </p:nvPr>
        </p:nvGraphicFramePr>
        <p:xfrm>
          <a:off x="106929" y="115759"/>
          <a:ext cx="3001131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25858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4254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1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hj_user_m_myPage_qna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마이페이지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문의사항 관리</a:t>
                      </a: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756360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503757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31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269450343"/>
              </p:ext>
            </p:extLst>
          </p:nvPr>
        </p:nvGraphicFramePr>
        <p:xfrm>
          <a:off x="7185248" y="836712"/>
          <a:ext cx="2398768" cy="188979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3542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6334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상세 문의 내용을 보여주는 페이지이다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문의를 받은 경우 답변하기 버튼이 있고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해당 버튼을 클릭하여 이동한 페이지에서 답변내용 입력 가능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pSp>
        <p:nvGrpSpPr>
          <p:cNvPr id="2" name="그룹 1"/>
          <p:cNvGrpSpPr/>
          <p:nvPr/>
        </p:nvGrpSpPr>
        <p:grpSpPr>
          <a:xfrm>
            <a:off x="2115558" y="1225797"/>
            <a:ext cx="3420556" cy="5186790"/>
            <a:chOff x="1680882" y="1818037"/>
            <a:chExt cx="5356412" cy="4037711"/>
          </a:xfrm>
        </p:grpSpPr>
        <p:grpSp>
          <p:nvGrpSpPr>
            <p:cNvPr id="13" name="그룹 12"/>
            <p:cNvGrpSpPr/>
            <p:nvPr/>
          </p:nvGrpSpPr>
          <p:grpSpPr>
            <a:xfrm>
              <a:off x="5119833" y="1836640"/>
              <a:ext cx="1541929" cy="367553"/>
              <a:chOff x="5585012" y="2095495"/>
              <a:chExt cx="1541929" cy="367553"/>
            </a:xfrm>
          </p:grpSpPr>
          <p:sp>
            <p:nvSpPr>
              <p:cNvPr id="9" name="직사각형 8"/>
              <p:cNvSpPr/>
              <p:nvPr/>
            </p:nvSpPr>
            <p:spPr>
              <a:xfrm>
                <a:off x="5585012" y="2095495"/>
                <a:ext cx="1541929" cy="36755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400" dirty="0" err="1" smtClean="0">
                    <a:solidFill>
                      <a:schemeClr val="tx1"/>
                    </a:solidFill>
                  </a:rPr>
                  <a:t>세미나</a:t>
                </a:r>
                <a:r>
                  <a:rPr lang="ko-KR" altLang="en-US" sz="1400" dirty="0" err="1">
                    <a:solidFill>
                      <a:schemeClr val="tx1"/>
                    </a:solidFill>
                  </a:rPr>
                  <a:t>존</a:t>
                </a:r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이등변 삼각형 11"/>
              <p:cNvSpPr/>
              <p:nvPr/>
            </p:nvSpPr>
            <p:spPr>
              <a:xfrm flipV="1">
                <a:off x="6822140" y="2227711"/>
                <a:ext cx="215154" cy="174816"/>
              </a:xfrm>
              <a:prstGeom prst="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4" name="직사각형 13"/>
            <p:cNvSpPr/>
            <p:nvPr/>
          </p:nvSpPr>
          <p:spPr>
            <a:xfrm>
              <a:off x="5119833" y="2198586"/>
              <a:ext cx="1541928" cy="95250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400" dirty="0" err="1" smtClean="0">
                  <a:solidFill>
                    <a:schemeClr val="tx1"/>
                  </a:solidFill>
                </a:rPr>
                <a:t>QnA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세미나존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세미나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밋업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1680882" y="1818037"/>
              <a:ext cx="5356412" cy="4037711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828800" y="2095495"/>
              <a:ext cx="2530288" cy="2156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제</a:t>
              </a:r>
              <a:r>
                <a:rPr lang="ko-KR" altLang="en-US" sz="1200" dirty="0"/>
                <a:t>목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866896" y="2498230"/>
              <a:ext cx="2530288" cy="2156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날</a:t>
              </a:r>
              <a:r>
                <a:rPr lang="ko-KR" altLang="en-US" sz="1200" dirty="0"/>
                <a:t>짜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875868" y="2836187"/>
              <a:ext cx="2530288" cy="2156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시</a:t>
              </a:r>
              <a:r>
                <a:rPr lang="ko-KR" altLang="en-US" sz="1200" dirty="0"/>
                <a:t>간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875868" y="3164533"/>
              <a:ext cx="2530288" cy="2156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문의 대상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875868" y="3602889"/>
              <a:ext cx="2530288" cy="2156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내용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828800" y="4164557"/>
              <a:ext cx="2530288" cy="2156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답변내</a:t>
              </a:r>
              <a:r>
                <a:rPr lang="ko-KR" altLang="en-US" sz="1200" dirty="0"/>
                <a:t>용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3660606" y="5414682"/>
              <a:ext cx="1396961" cy="3048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/>
                <a:t>답변하</a:t>
              </a:r>
              <a:r>
                <a:rPr lang="ko-KR" altLang="en-US" sz="1100" dirty="0"/>
                <a:t>기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6642846" y="1926512"/>
              <a:ext cx="286871" cy="2875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X</a:t>
              </a:r>
              <a:endParaRPr lang="ko-KR" altLang="en-US" dirty="0"/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1727944" y="1934146"/>
              <a:ext cx="277906" cy="26444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3928782" y="5062828"/>
              <a:ext cx="277906" cy="26444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2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42855723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3018438992"/>
              </p:ext>
            </p:extLst>
          </p:nvPr>
        </p:nvGraphicFramePr>
        <p:xfrm>
          <a:off x="106929" y="115759"/>
          <a:ext cx="3001131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25858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4254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1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hj_user_m_myPage_comm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마이페이지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앱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이용후기 관리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앱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756360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503757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432165013"/>
              </p:ext>
            </p:extLst>
          </p:nvPr>
        </p:nvGraphicFramePr>
        <p:xfrm>
          <a:off x="7185248" y="836712"/>
          <a:ext cx="2398768" cy="228603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3542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6334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err="1" smtClean="0"/>
                        <a:t>세미나존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세미나</a:t>
                      </a:r>
                      <a:r>
                        <a:rPr lang="en-US" altLang="ko-KR" sz="1300" b="0" u="none" strike="noStrike" cap="none" dirty="0" smtClean="0"/>
                        <a:t>/</a:t>
                      </a:r>
                      <a:r>
                        <a:rPr lang="ko-KR" altLang="en-US" sz="1300" b="0" u="none" strike="noStrike" cap="none" dirty="0" err="1" smtClean="0"/>
                        <a:t>밋업에</a:t>
                      </a:r>
                      <a:r>
                        <a:rPr lang="ko-KR" altLang="en-US" sz="1300" b="0" u="none" strike="noStrike" cap="none" dirty="0" smtClean="0"/>
                        <a:t> 대한 후기를 등록할 수 있는 페이지로 각각에 대해 이용후기를 등록할</a:t>
                      </a:r>
                      <a:r>
                        <a:rPr lang="en-US" altLang="ko-KR" sz="1300" b="0" u="none" strike="noStrike" cap="none" baseline="0" dirty="0" smtClean="0"/>
                        <a:t> </a:t>
                      </a:r>
                      <a:r>
                        <a:rPr lang="ko-KR" altLang="en-US" sz="1300" b="0" u="none" strike="noStrike" cap="none" baseline="0" dirty="0" smtClean="0"/>
                        <a:t>수 있다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 smtClean="0"/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후기등록여부가 표시되며 해당 리스트를 클릭하여 이동한 페이지에서 등록한 후기를 확인할 수 있다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pSp>
        <p:nvGrpSpPr>
          <p:cNvPr id="7" name="그룹 6"/>
          <p:cNvGrpSpPr/>
          <p:nvPr/>
        </p:nvGrpSpPr>
        <p:grpSpPr>
          <a:xfrm>
            <a:off x="1850091" y="1201265"/>
            <a:ext cx="3503519" cy="5369864"/>
            <a:chOff x="1775011" y="1201265"/>
            <a:chExt cx="4814048" cy="5369864"/>
          </a:xfrm>
        </p:grpSpPr>
        <p:sp>
          <p:nvSpPr>
            <p:cNvPr id="4" name="직사각형 3"/>
            <p:cNvSpPr/>
            <p:nvPr/>
          </p:nvSpPr>
          <p:spPr>
            <a:xfrm>
              <a:off x="1891553" y="1201265"/>
              <a:ext cx="4697506" cy="536986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3339352" y="1362630"/>
              <a:ext cx="23846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/>
                <a:t>이용후기 관리</a:t>
              </a:r>
              <a:endParaRPr lang="ko-KR" altLang="en-US" dirty="0"/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4442011" y="1676365"/>
              <a:ext cx="1680883" cy="1006297"/>
              <a:chOff x="5446058" y="1969986"/>
              <a:chExt cx="1680883" cy="1006297"/>
            </a:xfrm>
          </p:grpSpPr>
          <p:grpSp>
            <p:nvGrpSpPr>
              <p:cNvPr id="13" name="그룹 12"/>
              <p:cNvGrpSpPr/>
              <p:nvPr/>
            </p:nvGrpSpPr>
            <p:grpSpPr>
              <a:xfrm>
                <a:off x="5585012" y="2095495"/>
                <a:ext cx="1541929" cy="367553"/>
                <a:chOff x="5585012" y="2095495"/>
                <a:chExt cx="1541929" cy="367553"/>
              </a:xfrm>
            </p:grpSpPr>
            <p:sp>
              <p:nvSpPr>
                <p:cNvPr id="9" name="직사각형 8"/>
                <p:cNvSpPr/>
                <p:nvPr/>
              </p:nvSpPr>
              <p:spPr>
                <a:xfrm>
                  <a:off x="5585012" y="2095495"/>
                  <a:ext cx="1541929" cy="367553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ko-KR" altLang="en-US" sz="1400" dirty="0" err="1" smtClean="0">
                      <a:solidFill>
                        <a:schemeClr val="tx1"/>
                      </a:solidFill>
                    </a:rPr>
                    <a:t>세미나존</a:t>
                  </a:r>
                  <a:endParaRPr lang="ko-KR" altLang="en-US" sz="1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" name="이등변 삼각형 11"/>
                <p:cNvSpPr/>
                <p:nvPr/>
              </p:nvSpPr>
              <p:spPr>
                <a:xfrm flipV="1">
                  <a:off x="6822140" y="2227711"/>
                  <a:ext cx="215154" cy="174816"/>
                </a:xfrm>
                <a:prstGeom prst="triangl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4" name="직사각형 13"/>
              <p:cNvSpPr/>
              <p:nvPr/>
            </p:nvSpPr>
            <p:spPr>
              <a:xfrm>
                <a:off x="5585012" y="2463049"/>
                <a:ext cx="1541929" cy="51323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400" dirty="0" err="1" smtClean="0">
                    <a:solidFill>
                      <a:schemeClr val="tx1"/>
                    </a:solidFill>
                  </a:rPr>
                  <a:t>세미나</a:t>
                </a:r>
                <a:r>
                  <a:rPr lang="ko-KR" altLang="en-US" sz="1400" dirty="0" err="1">
                    <a:solidFill>
                      <a:schemeClr val="tx1"/>
                    </a:solidFill>
                  </a:rPr>
                  <a:t>존</a:t>
                </a:r>
                <a:endParaRPr lang="en-US" altLang="ko-KR" sz="1400" dirty="0" smtClean="0">
                  <a:solidFill>
                    <a:schemeClr val="tx1"/>
                  </a:solidFill>
                </a:endParaRPr>
              </a:p>
              <a:p>
                <a:r>
                  <a:rPr lang="ko-KR" altLang="en-US" sz="1400" dirty="0" smtClean="0">
                    <a:solidFill>
                      <a:schemeClr val="tx1"/>
                    </a:solidFill>
                  </a:rPr>
                  <a:t>세미나</a:t>
                </a:r>
                <a:r>
                  <a:rPr lang="en-US" altLang="ko-KR" sz="1400" dirty="0" smtClean="0">
                    <a:solidFill>
                      <a:schemeClr val="tx1"/>
                    </a:solidFill>
                  </a:rPr>
                  <a:t>/</a:t>
                </a:r>
                <a:r>
                  <a:rPr lang="ko-KR" altLang="en-US" sz="1400" dirty="0" err="1" smtClean="0">
                    <a:solidFill>
                      <a:schemeClr val="tx1"/>
                    </a:solidFill>
                  </a:rPr>
                  <a:t>밋업</a:t>
                </a:r>
                <a:endParaRPr lang="en-US" altLang="ko-KR" sz="14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2" name="직사각형 1"/>
              <p:cNvSpPr/>
              <p:nvPr/>
            </p:nvSpPr>
            <p:spPr>
              <a:xfrm>
                <a:off x="5446058" y="1969986"/>
                <a:ext cx="277906" cy="264440"/>
              </a:xfrm>
              <a:prstGeom prst="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/>
                  <a:t>1</a:t>
                </a:r>
                <a:endParaRPr lang="ko-KR" altLang="en-US" dirty="0"/>
              </a:p>
            </p:txBody>
          </p:sp>
        </p:grpSp>
        <p:grpSp>
          <p:nvGrpSpPr>
            <p:cNvPr id="6" name="그룹 5"/>
            <p:cNvGrpSpPr/>
            <p:nvPr/>
          </p:nvGrpSpPr>
          <p:grpSpPr>
            <a:xfrm>
              <a:off x="1775011" y="2779052"/>
              <a:ext cx="4814047" cy="3792077"/>
              <a:chOff x="1402975" y="3065929"/>
              <a:chExt cx="5634319" cy="3101789"/>
            </a:xfrm>
          </p:grpSpPr>
          <p:sp>
            <p:nvSpPr>
              <p:cNvPr id="15" name="직사각형 14"/>
              <p:cNvSpPr/>
              <p:nvPr/>
            </p:nvSpPr>
            <p:spPr>
              <a:xfrm>
                <a:off x="1541929" y="3065929"/>
                <a:ext cx="5495365" cy="310178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직사각형 15"/>
              <p:cNvSpPr/>
              <p:nvPr/>
            </p:nvSpPr>
            <p:spPr>
              <a:xfrm>
                <a:off x="1541928" y="3074894"/>
                <a:ext cx="5495365" cy="43030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200" dirty="0" smtClean="0">
                    <a:solidFill>
                      <a:schemeClr val="tx1"/>
                    </a:solidFill>
                  </a:rPr>
                  <a:t>  세미나</a:t>
                </a:r>
                <a:r>
                  <a:rPr lang="en-US" altLang="ko-KR" sz="1200" dirty="0" smtClean="0">
                    <a:solidFill>
                      <a:schemeClr val="tx1"/>
                    </a:solidFill>
                  </a:rPr>
                  <a:t>/</a:t>
                </a:r>
                <a:r>
                  <a:rPr lang="ko-KR" altLang="en-US" sz="1200" dirty="0" err="1" smtClean="0">
                    <a:solidFill>
                      <a:schemeClr val="tx1"/>
                    </a:solidFill>
                  </a:rPr>
                  <a:t>밋업명</a:t>
                </a:r>
                <a:r>
                  <a:rPr lang="ko-KR" altLang="en-US" sz="1200" dirty="0" smtClean="0">
                    <a:solidFill>
                      <a:schemeClr val="tx1"/>
                    </a:solidFill>
                  </a:rPr>
                  <a:t>      장소     날짜</a:t>
                </a:r>
                <a:r>
                  <a:rPr lang="en-US" altLang="ko-KR" sz="12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ko-KR" sz="1200" dirty="0" smtClean="0">
                    <a:solidFill>
                      <a:schemeClr val="tx1"/>
                    </a:solidFill>
                  </a:rPr>
                  <a:t>   </a:t>
                </a:r>
                <a:r>
                  <a:rPr lang="ko-KR" altLang="en-US" sz="1200" dirty="0" smtClean="0">
                    <a:solidFill>
                      <a:schemeClr val="tx1"/>
                    </a:solidFill>
                  </a:rPr>
                  <a:t>시간    후기등록여부</a:t>
                </a:r>
                <a:endParaRPr lang="ko-KR" alt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직사각형 16"/>
              <p:cNvSpPr/>
              <p:nvPr/>
            </p:nvSpPr>
            <p:spPr>
              <a:xfrm>
                <a:off x="1402975" y="3572453"/>
                <a:ext cx="277906" cy="264440"/>
              </a:xfrm>
              <a:prstGeom prst="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/>
                  <a:t>2</a:t>
                </a:r>
                <a:endParaRPr lang="ko-KR" alt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8210151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3950213901"/>
              </p:ext>
            </p:extLst>
          </p:nvPr>
        </p:nvGraphicFramePr>
        <p:xfrm>
          <a:off x="106929" y="115759"/>
          <a:ext cx="3001131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25858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4254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1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hj_user_m_myPage_comm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마이페이지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이용후기 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756360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503757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4113247101"/>
              </p:ext>
            </p:extLst>
          </p:nvPr>
        </p:nvGraphicFramePr>
        <p:xfrm>
          <a:off x="7185248" y="836712"/>
          <a:ext cx="2398768" cy="208791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3542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6334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등록하기 버튼을 눌러서 이동한 페이지에서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  <a:r>
                        <a:rPr lang="en-US" altLang="ko-KR" sz="1300" b="0" u="none" strike="noStrike" cap="none" baseline="0" dirty="0" smtClean="0"/>
                        <a:t> </a:t>
                      </a:r>
                      <a:r>
                        <a:rPr lang="ko-KR" altLang="en-US" sz="1300" b="0" u="none" strike="noStrike" cap="none" dirty="0" smtClean="0"/>
                        <a:t>내용만 입력하여 등록할 수 있다</a:t>
                      </a:r>
                      <a:r>
                        <a:rPr lang="en-US" altLang="ko-KR" sz="1300" b="0" u="none" strike="noStrike" cap="none" dirty="0" smtClean="0"/>
                        <a:t>. </a:t>
                      </a: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이미 후기가 등록된 경우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등록하기 버튼</a:t>
                      </a:r>
                      <a:r>
                        <a:rPr lang="ko-KR" altLang="en-US" sz="1300" b="0" u="none" strike="noStrike" cap="none" baseline="0" dirty="0" smtClean="0"/>
                        <a:t> 위치에 </a:t>
                      </a:r>
                      <a:r>
                        <a:rPr lang="en-US" altLang="ko-KR" sz="1300" b="0" u="none" strike="noStrike" cap="none" baseline="0" dirty="0" smtClean="0"/>
                        <a:t>‘</a:t>
                      </a:r>
                      <a:r>
                        <a:rPr lang="ko-KR" altLang="en-US" sz="1300" b="0" u="none" strike="noStrike" cap="none" baseline="0" dirty="0" smtClean="0"/>
                        <a:t>이미 후기를 등록하였습니다</a:t>
                      </a:r>
                      <a:r>
                        <a:rPr lang="en-US" altLang="ko-KR" sz="1300" b="0" u="none" strike="noStrike" cap="none" baseline="0" dirty="0" smtClean="0"/>
                        <a:t>.’ </a:t>
                      </a:r>
                      <a:r>
                        <a:rPr lang="ko-KR" altLang="en-US" sz="1300" b="0" u="none" strike="noStrike" cap="none" baseline="0" dirty="0" smtClean="0"/>
                        <a:t>문구가 표시된다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pSp>
        <p:nvGrpSpPr>
          <p:cNvPr id="3" name="그룹 2"/>
          <p:cNvGrpSpPr/>
          <p:nvPr/>
        </p:nvGrpSpPr>
        <p:grpSpPr>
          <a:xfrm>
            <a:off x="1950086" y="1376970"/>
            <a:ext cx="3549051" cy="4790747"/>
            <a:chOff x="1680882" y="1818037"/>
            <a:chExt cx="5356412" cy="4037711"/>
          </a:xfrm>
        </p:grpSpPr>
        <p:sp>
          <p:nvSpPr>
            <p:cNvPr id="2" name="직사각형 1"/>
            <p:cNvSpPr/>
            <p:nvPr/>
          </p:nvSpPr>
          <p:spPr>
            <a:xfrm>
              <a:off x="5446058" y="1969986"/>
              <a:ext cx="277906" cy="26444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1680882" y="1818037"/>
              <a:ext cx="5356412" cy="4037711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900517" y="2174814"/>
              <a:ext cx="2530288" cy="2334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후기 내용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3730899" y="5414682"/>
              <a:ext cx="1195935" cy="3048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/>
                <a:t>등</a:t>
              </a:r>
              <a:r>
                <a:rPr lang="ko-KR" altLang="en-US" sz="1100" dirty="0"/>
                <a:t>록</a:t>
              </a:r>
              <a:r>
                <a:rPr lang="ko-KR" altLang="en-US" sz="1100" dirty="0" smtClean="0"/>
                <a:t>하기</a:t>
              </a:r>
              <a:endParaRPr lang="ko-KR" altLang="en-US" sz="1100" dirty="0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2066364" y="2474228"/>
              <a:ext cx="277906" cy="26444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3591946" y="5244686"/>
              <a:ext cx="277906" cy="26444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2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79622790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2887244926"/>
              </p:ext>
            </p:extLst>
          </p:nvPr>
        </p:nvGraphicFramePr>
        <p:xfrm>
          <a:off x="106926" y="115759"/>
          <a:ext cx="3350831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7288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7794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hj_admin_adminAccount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관리자 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–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게시판 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Q&amp;A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 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756360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503757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840947096"/>
              </p:ext>
            </p:extLst>
          </p:nvPr>
        </p:nvGraphicFramePr>
        <p:xfrm>
          <a:off x="6914120" y="1289960"/>
          <a:ext cx="2869750" cy="410445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등록된 관리자 목록을 테이블 형식으로 표시</a:t>
                      </a:r>
                      <a:endParaRPr lang="en-US" altLang="ko-KR" sz="1500" b="0" i="0" u="none" strike="noStrike" cap="none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en-US" sz="1500" b="0" i="0" u="none" strike="noStrike" cap="none" noProof="0" dirty="0" smtClean="0">
                          <a:latin typeface="맑은 고딕"/>
                        </a:rPr>
                        <a:t>TR</a:t>
                      </a:r>
                      <a:r>
                        <a:rPr lang="en-US" altLang="en-US" sz="1500" b="0" i="0" u="none" strike="noStrike" cap="none" baseline="0" noProof="0" dirty="0" smtClean="0">
                          <a:latin typeface="맑은 고딕"/>
                        </a:rPr>
                        <a:t>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맑은 고딕"/>
                        </a:rPr>
                        <a:t>클릭시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 상세 정보 호출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등록버튼 </a:t>
                      </a:r>
                      <a:r>
                        <a:rPr lang="ko-KR" altLang="en-US" sz="1500" b="0" i="0" u="none" strike="noStrike" cap="none" noProof="0" dirty="0" err="1" smtClean="0">
                          <a:latin typeface="Malgun Gothic"/>
                          <a:ea typeface="Malgun Gothic"/>
                        </a:rPr>
                        <a:t>클릭시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 관리자 등록 창 호출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74303" marR="74303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74303" marR="74303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99" y="1535502"/>
            <a:ext cx="6725146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0288257"/>
              </p:ext>
            </p:extLst>
          </p:nvPr>
        </p:nvGraphicFramePr>
        <p:xfrm>
          <a:off x="1512166" y="2691866"/>
          <a:ext cx="5181264" cy="25926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49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0117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25200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44462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708555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이름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ID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사원번호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비밀번호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74295" marR="74295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유서희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ezoneysh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Ez2020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********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4295" marR="74295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/>
                        <a:t>권기범</a:t>
                      </a:r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ezonekkb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Ez2021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********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4295" marR="74295"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/>
                        <a:t>이형준</a:t>
                      </a:r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ezonelhj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Ez2022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********</a:t>
                      </a:r>
                      <a:endParaRPr lang="ko-KR" altLang="en-US" sz="800" dirty="0" smtClean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4295" marR="74295"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/>
                        <a:t>김현태</a:t>
                      </a:r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ezonekht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Ez2023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********</a:t>
                      </a:r>
                      <a:endParaRPr lang="ko-KR" altLang="en-US" sz="800" dirty="0" smtClean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4295" marR="74295"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4295" marR="74295" anchor="ctr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4295" marR="74295" anchor="ctr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4295" marR="74295" anchor="ctr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2751674" y="2150533"/>
            <a:ext cx="2593446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 smtClean="0">
                <a:solidFill>
                  <a:schemeClr val="tx1"/>
                </a:solidFill>
              </a:rPr>
              <a:t>관리자 계정 관리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984875" y="5526704"/>
            <a:ext cx="419629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3" name="Google Shape;173;g7c553259d1_0_81"/>
          <p:cNvSpPr/>
          <p:nvPr/>
        </p:nvSpPr>
        <p:spPr>
          <a:xfrm>
            <a:off x="1076035" y="3812822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368953" y="2573868"/>
            <a:ext cx="5433292" cy="28025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6163733" y="3037505"/>
            <a:ext cx="385235" cy="20523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삭</a:t>
            </a:r>
            <a:r>
              <a:rPr lang="ko-KR" altLang="en-US" sz="1000" dirty="0">
                <a:solidFill>
                  <a:schemeClr val="tx1"/>
                </a:solidFill>
              </a:rPr>
              <a:t>제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6163733" y="3369735"/>
            <a:ext cx="385235" cy="20523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삭제</a:t>
            </a:r>
            <a:endParaRPr lang="en-US" altLang="ko-KR" sz="1000" dirty="0" smtClean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6163733" y="3746331"/>
            <a:ext cx="385235" cy="20523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삭</a:t>
            </a:r>
            <a:r>
              <a:rPr lang="ko-KR" altLang="en-US" sz="1000" dirty="0">
                <a:solidFill>
                  <a:schemeClr val="tx1"/>
                </a:solidFill>
              </a:rPr>
              <a:t>제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6163733" y="4078561"/>
            <a:ext cx="385235" cy="20523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삭제</a:t>
            </a:r>
            <a:endParaRPr lang="en-US" altLang="ko-KR" sz="1000" dirty="0" smtClean="0">
              <a:solidFill>
                <a:schemeClr val="tx1"/>
              </a:solidFill>
            </a:endParaRPr>
          </a:p>
        </p:txBody>
      </p:sp>
      <p:sp>
        <p:nvSpPr>
          <p:cNvPr id="19" name="Google Shape;173;g7c553259d1_0_81"/>
          <p:cNvSpPr/>
          <p:nvPr/>
        </p:nvSpPr>
        <p:spPr>
          <a:xfrm>
            <a:off x="5292964" y="5507836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5637144" y="5475902"/>
            <a:ext cx="1252011" cy="3884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4967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3024109340"/>
              </p:ext>
            </p:extLst>
          </p:nvPr>
        </p:nvGraphicFramePr>
        <p:xfrm>
          <a:off x="106926" y="115759"/>
          <a:ext cx="3350831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7288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7794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hj_admin_adminAccount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관리자 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–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게시판 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FAQ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 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756360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503757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353768510"/>
              </p:ext>
            </p:extLst>
          </p:nvPr>
        </p:nvGraphicFramePr>
        <p:xfrm>
          <a:off x="6914120" y="1289960"/>
          <a:ext cx="2869750" cy="42309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아이디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,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비밀번호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,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+mn-lt"/>
                        </a:rPr>
                        <a:t>사번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,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이름 등록하여 관리자 계정 등록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등록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등록하기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닫기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호출 된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+mn-lt"/>
                        </a:rPr>
                        <a:t>모달창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 닫기</a:t>
                      </a:r>
                      <a:endParaRPr lang="ko-KR" altLang="en-US" sz="1500" b="0" i="0" u="none" strike="noStrike" cap="none" noProof="0" dirty="0" smtClean="0">
                        <a:latin typeface="+mn-lt"/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74303" marR="74303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74303" marR="74303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99" y="1535502"/>
            <a:ext cx="6725146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5933375"/>
              </p:ext>
            </p:extLst>
          </p:nvPr>
        </p:nvGraphicFramePr>
        <p:xfrm>
          <a:off x="1497676" y="2573868"/>
          <a:ext cx="5181264" cy="26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750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95516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84570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68288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1000005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4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목요일 고객센터 휴무 안내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marL="74295" marR="74295" anchor="ctr"/>
                </a:tc>
                <a:tc gridSpan="3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marL="74295" marR="74295"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1000004</a:t>
                      </a:r>
                      <a:endParaRPr lang="ko-KR" altLang="en-US" sz="800" dirty="0" smtClean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네이버톡톡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1:1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문의가 종료되고 사용에 더욱 편리한 방식으로 변경됩니다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487" y="5502509"/>
            <a:ext cx="1493639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2751674" y="2150533"/>
            <a:ext cx="2593446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>
                <a:solidFill>
                  <a:schemeClr val="tx1"/>
                </a:solidFill>
              </a:rPr>
              <a:t>공지사항 관리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864488" y="4554874"/>
            <a:ext cx="337604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수</a:t>
            </a:r>
            <a:r>
              <a:rPr lang="ko-KR" altLang="en-US" sz="800" dirty="0">
                <a:solidFill>
                  <a:schemeClr val="tx1"/>
                </a:solidFill>
              </a:rPr>
              <a:t>정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5654674" y="5531491"/>
            <a:ext cx="419629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243367" y="4554873"/>
            <a:ext cx="337604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8" name="Google Shape;173;g7c553259d1_0_81"/>
          <p:cNvSpPr/>
          <p:nvPr/>
        </p:nvSpPr>
        <p:spPr>
          <a:xfrm>
            <a:off x="918666" y="3794396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279526" y="1921932"/>
            <a:ext cx="5522719" cy="40854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0380" y="2018871"/>
            <a:ext cx="4895555" cy="38915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" name="직사각형 20"/>
          <p:cNvSpPr/>
          <p:nvPr/>
        </p:nvSpPr>
        <p:spPr>
          <a:xfrm>
            <a:off x="5135305" y="5061037"/>
            <a:ext cx="419629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4133193" y="5061037"/>
            <a:ext cx="873643" cy="3554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6326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3391419" y="5718862"/>
            <a:ext cx="2789963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513042021"/>
              </p:ext>
            </p:extLst>
          </p:nvPr>
        </p:nvGraphicFramePr>
        <p:xfrm>
          <a:off x="106926" y="115759"/>
          <a:ext cx="3350832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7288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7794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kb_user_m_main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메인페이지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756360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503757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28338" y="1271965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6914120" y="1289962"/>
          <a:ext cx="2869750" cy="271137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아이디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,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비밀번호를 확인하여 로그인 여부를 정함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.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로그인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성송하면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메인페이지로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이동</a:t>
                      </a:r>
                      <a:r>
                        <a:rPr lang="ko-KR" altLang="en-US" sz="1500" b="0" u="none" strike="noStrike" cap="none" baseline="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실패하면 실패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팝업창이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뜨게 함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.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네이버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카카오로 따로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04" name="Google Shape;204;g7c553259d1_0_81"/>
          <p:cNvSpPr/>
          <p:nvPr/>
        </p:nvSpPr>
        <p:spPr>
          <a:xfrm>
            <a:off x="5685821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4938108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5315914" y="789578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4211626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4589432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3" name="Google Shape;173;g7c553259d1_0_81"/>
          <p:cNvSpPr/>
          <p:nvPr/>
        </p:nvSpPr>
        <p:spPr>
          <a:xfrm>
            <a:off x="572483" y="1668121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7326" y="1395859"/>
            <a:ext cx="2248186" cy="4883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608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971269092"/>
              </p:ext>
            </p:extLst>
          </p:nvPr>
        </p:nvGraphicFramePr>
        <p:xfrm>
          <a:off x="106926" y="115759"/>
          <a:ext cx="3350831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7288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7794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hj_admin_adminAccount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관리자 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–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게시판 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FAQ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 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756360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503757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265192343"/>
              </p:ext>
            </p:extLst>
          </p:nvPr>
        </p:nvGraphicFramePr>
        <p:xfrm>
          <a:off x="6914120" y="1289960"/>
          <a:ext cx="2869750" cy="42309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등록 된 아이디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,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비밀번호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,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+mn-lt"/>
                        </a:rPr>
                        <a:t>사번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 이름 표시 및 수정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수정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수정 완료</a:t>
                      </a:r>
                      <a:endParaRPr lang="en-US" altLang="ko-KR" sz="1500" b="0" i="0" u="none" strike="noStrike" cap="none" baseline="0" noProof="0" dirty="0" smtClean="0">
                        <a:latin typeface="+mn-lt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닫기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호출 된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+mn-lt"/>
                        </a:rPr>
                        <a:t>모달창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 닫기</a:t>
                      </a:r>
                      <a:endParaRPr lang="ko-KR" altLang="en-US" sz="1500" b="0" i="0" u="none" strike="noStrike" cap="none" noProof="0" dirty="0" smtClean="0">
                        <a:latin typeface="+mn-lt"/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74303" marR="74303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74303" marR="74303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99" y="1535502"/>
            <a:ext cx="6725146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428226"/>
              </p:ext>
            </p:extLst>
          </p:nvPr>
        </p:nvGraphicFramePr>
        <p:xfrm>
          <a:off x="1497676" y="2573868"/>
          <a:ext cx="5181264" cy="26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750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95516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84570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68288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1000005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4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목요일 고객센터 휴무 안내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marL="74295" marR="74295" anchor="ctr"/>
                </a:tc>
                <a:tc gridSpan="3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marL="74295" marR="74295"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1000004</a:t>
                      </a:r>
                      <a:endParaRPr lang="ko-KR" altLang="en-US" sz="800" dirty="0" smtClean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네이버톡톡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1:1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문의가 종료되고 사용에 더욱 편리한 방식으로 변경됩니다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487" y="5502509"/>
            <a:ext cx="1493639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2751674" y="2150533"/>
            <a:ext cx="2593446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>
                <a:solidFill>
                  <a:schemeClr val="tx1"/>
                </a:solidFill>
              </a:rPr>
              <a:t>공지사항 관리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864488" y="4554874"/>
            <a:ext cx="337604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수</a:t>
            </a:r>
            <a:r>
              <a:rPr lang="ko-KR" altLang="en-US" sz="800" dirty="0">
                <a:solidFill>
                  <a:schemeClr val="tx1"/>
                </a:solidFill>
              </a:rPr>
              <a:t>정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6243367" y="4554873"/>
            <a:ext cx="337604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8" name="Google Shape;173;g7c553259d1_0_81"/>
          <p:cNvSpPr/>
          <p:nvPr/>
        </p:nvSpPr>
        <p:spPr>
          <a:xfrm>
            <a:off x="918666" y="3794396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279526" y="1921932"/>
            <a:ext cx="5522719" cy="40854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1004" y="2011383"/>
            <a:ext cx="4939761" cy="39064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직사각형 19"/>
          <p:cNvSpPr/>
          <p:nvPr/>
        </p:nvSpPr>
        <p:spPr>
          <a:xfrm>
            <a:off x="2949978" y="2607736"/>
            <a:ext cx="873643" cy="3554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 smtClean="0">
                <a:solidFill>
                  <a:schemeClr val="tx1"/>
                </a:solidFill>
              </a:rPr>
              <a:t>수정</a:t>
            </a:r>
            <a:r>
              <a:rPr lang="en-US" altLang="ko-KR" sz="1300" dirty="0" smtClean="0">
                <a:solidFill>
                  <a:schemeClr val="tx1"/>
                </a:solidFill>
              </a:rPr>
              <a:t>/</a:t>
            </a:r>
            <a:r>
              <a:rPr lang="ko-KR" altLang="en-US" sz="1300" dirty="0" smtClean="0">
                <a:solidFill>
                  <a:schemeClr val="tx1"/>
                </a:solidFill>
              </a:rPr>
              <a:t>삭제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6246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2721450084"/>
              </p:ext>
            </p:extLst>
          </p:nvPr>
        </p:nvGraphicFramePr>
        <p:xfrm>
          <a:off x="106926" y="115759"/>
          <a:ext cx="3350831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7288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7794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hj_admin_adminAccount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관리자 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–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게시판 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Q&amp;A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 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756360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503757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340797177"/>
              </p:ext>
            </p:extLst>
          </p:nvPr>
        </p:nvGraphicFramePr>
        <p:xfrm>
          <a:off x="6914120" y="1289960"/>
          <a:ext cx="2869750" cy="37737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세미나존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날짜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호스트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ID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 조건 입력하여 검색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조건 검색 결과 출력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74303" marR="74303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74303" marR="74303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99" y="1535502"/>
            <a:ext cx="6725146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6038692"/>
              </p:ext>
            </p:extLst>
          </p:nvPr>
        </p:nvGraphicFramePr>
        <p:xfrm>
          <a:off x="1512166" y="3504698"/>
          <a:ext cx="5181265" cy="27101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534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4664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66727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63976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905529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756710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/>
                        <a:t>세미나존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날짜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시간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/>
                        <a:t>호스트 </a:t>
                      </a:r>
                      <a:r>
                        <a:rPr lang="en-US" altLang="ko-KR" sz="800" dirty="0" smtClean="0"/>
                        <a:t>ID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세미나 타이틀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결제 상태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/>
                        <a:t>세미나존</a:t>
                      </a:r>
                      <a:r>
                        <a:rPr lang="en-US" altLang="ko-KR" sz="800" dirty="0" smtClean="0"/>
                        <a:t>1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2020-04-01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09:00</a:t>
                      </a:r>
                      <a:r>
                        <a:rPr lang="en-US" altLang="ko-KR" sz="800" baseline="0" dirty="0" smtClean="0"/>
                        <a:t> – 13:00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genius01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날씬한 몸매를 원하십니까</a:t>
                      </a:r>
                      <a:r>
                        <a:rPr lang="en-US" altLang="ko-KR" sz="800" dirty="0" smtClean="0"/>
                        <a:t>?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결제 대기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err="1" smtClean="0"/>
                        <a:t>세미나존</a:t>
                      </a:r>
                      <a:r>
                        <a:rPr lang="en-US" altLang="ko-KR" sz="800" dirty="0" smtClean="0"/>
                        <a:t>1</a:t>
                      </a:r>
                      <a:endParaRPr lang="ko-KR" altLang="en-US" sz="800" dirty="0" smtClean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2020-04-01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18:00 - 22:00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Kht8888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err="1" smtClean="0"/>
                        <a:t>유튜브</a:t>
                      </a:r>
                      <a:r>
                        <a:rPr lang="ko-KR" altLang="en-US" sz="800" dirty="0" smtClean="0"/>
                        <a:t> </a:t>
                      </a:r>
                      <a:r>
                        <a:rPr lang="en-US" altLang="ko-KR" sz="800" dirty="0" smtClean="0"/>
                        <a:t>100</a:t>
                      </a:r>
                      <a:r>
                        <a:rPr lang="ko-KR" altLang="en-US" sz="800" dirty="0" smtClean="0"/>
                        <a:t>만 구독자 채널 만드는 법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결제 완료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err="1" smtClean="0"/>
                        <a:t>세미나존</a:t>
                      </a:r>
                      <a:r>
                        <a:rPr lang="en-US" altLang="ko-KR" sz="800" dirty="0" smtClean="0"/>
                        <a:t>3</a:t>
                      </a:r>
                      <a:endParaRPr lang="ko-KR" altLang="en-US" sz="800" dirty="0" smtClean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2020-04-15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09:00 – 22:00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err="1" smtClean="0"/>
                        <a:t>ezenrmfoT</a:t>
                      </a:r>
                      <a:endParaRPr lang="ko-KR" altLang="en-US" sz="800" dirty="0" smtClean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웹 개발에 대하여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결제 대기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err="1" smtClean="0"/>
                        <a:t>세미나존</a:t>
                      </a:r>
                      <a:r>
                        <a:rPr lang="en-US" altLang="ko-KR" sz="800" dirty="0" smtClean="0"/>
                        <a:t>2</a:t>
                      </a:r>
                      <a:endParaRPr lang="ko-KR" altLang="en-US" sz="800" dirty="0" smtClean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2020-04-27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14:00 - 16:00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err="1" smtClean="0"/>
                        <a:t>whgrpTSp</a:t>
                      </a:r>
                      <a:endParaRPr lang="ko-KR" altLang="en-US" sz="800" dirty="0" smtClean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err="1" smtClean="0"/>
                        <a:t>오홍홍홍홍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결제 완료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err="1" smtClean="0"/>
                        <a:t>세미나존</a:t>
                      </a:r>
                      <a:r>
                        <a:rPr lang="en-US" altLang="ko-KR" sz="800" dirty="0" smtClean="0"/>
                        <a:t>1</a:t>
                      </a:r>
                      <a:endParaRPr lang="ko-KR" altLang="en-US" sz="800" dirty="0" smtClean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2020-04-03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10:00</a:t>
                      </a:r>
                      <a:r>
                        <a:rPr lang="en-US" altLang="ko-KR" sz="800" baseline="0" dirty="0" smtClean="0"/>
                        <a:t> – 12:00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romeo1111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err="1" smtClean="0"/>
                        <a:t>우헬헬헬헬헬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결제 대기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/>
                        <a:t>세미나존</a:t>
                      </a:r>
                      <a:r>
                        <a:rPr lang="en-US" altLang="ko-KR" sz="800" dirty="0" smtClean="0"/>
                        <a:t>4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20:00</a:t>
                      </a:r>
                      <a:r>
                        <a:rPr lang="en-US" altLang="ko-KR" sz="800" baseline="0" dirty="0" smtClean="0"/>
                        <a:t> – 22:00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kht8888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특이점에</a:t>
                      </a:r>
                      <a:r>
                        <a:rPr lang="ko-KR" altLang="en-US" sz="800" baseline="0" dirty="0" smtClean="0"/>
                        <a:t> 관하여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세미나 완료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4295" marR="74295" anchor="ctr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2751674" y="2116665"/>
            <a:ext cx="2593446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 err="1" smtClean="0">
                <a:solidFill>
                  <a:schemeClr val="tx1"/>
                </a:solidFill>
              </a:rPr>
              <a:t>세미나존</a:t>
            </a:r>
            <a:r>
              <a:rPr lang="ko-KR" altLang="en-US" sz="1500" dirty="0" smtClean="0">
                <a:solidFill>
                  <a:schemeClr val="tx1"/>
                </a:solidFill>
              </a:rPr>
              <a:t> 예약 </a:t>
            </a:r>
            <a:r>
              <a:rPr lang="ko-KR" altLang="en-US" sz="1500" dirty="0">
                <a:solidFill>
                  <a:schemeClr val="tx1"/>
                </a:solidFill>
              </a:rPr>
              <a:t>및 결제 관리</a:t>
            </a:r>
          </a:p>
        </p:txBody>
      </p:sp>
      <p:sp>
        <p:nvSpPr>
          <p:cNvPr id="13" name="Google Shape;173;g7c553259d1_0_81"/>
          <p:cNvSpPr/>
          <p:nvPr/>
        </p:nvSpPr>
        <p:spPr>
          <a:xfrm>
            <a:off x="1076035" y="2773514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368953" y="2463797"/>
            <a:ext cx="5433292" cy="94403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540933" y="2539999"/>
            <a:ext cx="5104342" cy="812800"/>
          </a:xfrm>
          <a:prstGeom prst="rect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747309" y="2599267"/>
            <a:ext cx="502179" cy="17780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smtClean="0">
                <a:solidFill>
                  <a:schemeClr val="tx1"/>
                </a:solidFill>
              </a:rPr>
              <a:t>세미나존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747309" y="2855386"/>
            <a:ext cx="502179" cy="17780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smtClean="0">
                <a:solidFill>
                  <a:schemeClr val="tx1"/>
                </a:solidFill>
              </a:rPr>
              <a:t>날짜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1747309" y="3115743"/>
            <a:ext cx="502179" cy="17780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smtClean="0">
                <a:solidFill>
                  <a:schemeClr val="tx1"/>
                </a:solidFill>
              </a:rPr>
              <a:t>호스트 </a:t>
            </a:r>
            <a:r>
              <a:rPr lang="en-US" altLang="ko-KR" sz="700" dirty="0" smtClean="0">
                <a:solidFill>
                  <a:schemeClr val="tx1"/>
                </a:solidFill>
              </a:rPr>
              <a:t>ID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380192" y="2599267"/>
            <a:ext cx="585804" cy="177800"/>
          </a:xfrm>
          <a:prstGeom prst="rect">
            <a:avLst/>
          </a:prstGeom>
          <a:noFill/>
          <a:ln w="127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 smtClean="0">
                <a:solidFill>
                  <a:schemeClr val="tx1"/>
                </a:solidFill>
              </a:rPr>
              <a:t>세미나존</a:t>
            </a:r>
            <a:r>
              <a:rPr lang="en-US" altLang="ko-KR" sz="700" dirty="0" smtClean="0">
                <a:solidFill>
                  <a:schemeClr val="tx1"/>
                </a:solidFill>
              </a:rPr>
              <a:t>1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2380192" y="2857499"/>
            <a:ext cx="894292" cy="177800"/>
          </a:xfrm>
          <a:prstGeom prst="rect">
            <a:avLst/>
          </a:prstGeom>
          <a:noFill/>
          <a:ln w="127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 smtClean="0">
                <a:solidFill>
                  <a:schemeClr val="tx1"/>
                </a:solidFill>
              </a:rPr>
              <a:t>0000-00-00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3405194" y="2857499"/>
            <a:ext cx="894292" cy="177800"/>
          </a:xfrm>
          <a:prstGeom prst="rect">
            <a:avLst/>
          </a:prstGeom>
          <a:noFill/>
          <a:ln w="127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 smtClean="0">
                <a:solidFill>
                  <a:schemeClr val="tx1"/>
                </a:solidFill>
              </a:rPr>
              <a:t>0000-00-00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2380191" y="3115743"/>
            <a:ext cx="894292" cy="177800"/>
          </a:xfrm>
          <a:prstGeom prst="rect">
            <a:avLst/>
          </a:prstGeom>
          <a:noFill/>
          <a:ln w="127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6141720" y="3115743"/>
            <a:ext cx="348781" cy="1778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검</a:t>
            </a:r>
            <a:r>
              <a:rPr lang="ko-KR" altLang="en-US" sz="800" dirty="0">
                <a:solidFill>
                  <a:schemeClr val="tx1"/>
                </a:solidFill>
              </a:rPr>
              <a:t>색</a:t>
            </a:r>
          </a:p>
        </p:txBody>
      </p:sp>
      <p:sp>
        <p:nvSpPr>
          <p:cNvPr id="37" name="Google Shape;173;g7c553259d1_0_81"/>
          <p:cNvSpPr/>
          <p:nvPr/>
        </p:nvSpPr>
        <p:spPr>
          <a:xfrm>
            <a:off x="1076034" y="4649000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1368952" y="3462863"/>
            <a:ext cx="5433292" cy="26968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/>
          <p:cNvSpPr/>
          <p:nvPr/>
        </p:nvSpPr>
        <p:spPr>
          <a:xfrm>
            <a:off x="3948036" y="3115743"/>
            <a:ext cx="502179" cy="17780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smtClean="0">
                <a:solidFill>
                  <a:schemeClr val="tx1"/>
                </a:solidFill>
              </a:rPr>
              <a:t>결제 상태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4580918" y="3115743"/>
            <a:ext cx="894292" cy="177800"/>
          </a:xfrm>
          <a:prstGeom prst="rect">
            <a:avLst/>
          </a:prstGeom>
          <a:noFill/>
          <a:ln w="127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smtClean="0">
                <a:solidFill>
                  <a:schemeClr val="tx1"/>
                </a:solidFill>
              </a:rPr>
              <a:t>결제 대기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42" name="이등변 삼각형 41"/>
          <p:cNvSpPr/>
          <p:nvPr/>
        </p:nvSpPr>
        <p:spPr>
          <a:xfrm rot="10800000">
            <a:off x="5344511" y="3164275"/>
            <a:ext cx="75204" cy="67732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이등변 삼각형 42"/>
          <p:cNvSpPr/>
          <p:nvPr/>
        </p:nvSpPr>
        <p:spPr>
          <a:xfrm rot="10800000">
            <a:off x="2864142" y="2656420"/>
            <a:ext cx="75204" cy="67732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1494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9906000" cy="68579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442610" y="2492896"/>
            <a:ext cx="7020780" cy="523220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800" b="1" spc="300" dirty="0" smtClean="0">
                <a:solidFill>
                  <a:schemeClr val="bg1"/>
                </a:solidFill>
                <a:latin typeface="Microsoft Yi Baiti" pitchFamily="66" charset="0"/>
                <a:ea typeface="KoPub돋움체 Medium" pitchFamily="18" charset="-127"/>
              </a:rPr>
              <a:t>김현태</a:t>
            </a:r>
            <a:endParaRPr kumimoji="0" lang="en-US" altLang="ko-KR" sz="2800" b="1" spc="300" dirty="0" smtClean="0">
              <a:solidFill>
                <a:schemeClr val="bg1"/>
              </a:solidFill>
              <a:latin typeface="Microsoft Yi Baiti" pitchFamily="66" charset="0"/>
              <a:ea typeface="KoPub돋움체 Medium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325597" y="4149080"/>
            <a:ext cx="7254806" cy="261610"/>
          </a:xfrm>
          <a:prstGeom prst="rect">
            <a:avLst/>
          </a:prstGeom>
          <a:noFill/>
          <a:scene3d>
            <a:camera prst="orthographicFront"/>
            <a:lightRig rig="threePt" dir="t"/>
          </a:scene3d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alpha val="77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화면 설계서</a:t>
            </a:r>
            <a:endParaRPr kumimoji="0" lang="ko-KR" altLang="en-US" sz="1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alpha val="77000"/>
                </a:schemeClr>
              </a:solidFill>
              <a:latin typeface="나눔바른고딕 Light" pitchFamily="50" charset="-127"/>
              <a:ea typeface="나눔바른고딕 Light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270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3136809685"/>
              </p:ext>
            </p:extLst>
          </p:nvPr>
        </p:nvGraphicFramePr>
        <p:xfrm>
          <a:off x="106926" y="115759"/>
          <a:ext cx="3350831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7288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7794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ht_user_w_notice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사용자 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게시판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공지사항</a:t>
                      </a: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756360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503757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2148682666"/>
              </p:ext>
            </p:extLst>
          </p:nvPr>
        </p:nvGraphicFramePr>
        <p:xfrm>
          <a:off x="6914120" y="1289961"/>
          <a:ext cx="2869750" cy="414726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검색어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입력을 통한 공지사항 검색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제목을 클릭하면 </a:t>
                      </a:r>
                      <a:r>
                        <a:rPr lang="en-US" altLang="ko-KR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summary, detail 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태그의 형식으로 공지사항 내용 표시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74303" marR="74303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 err="1" smtClean="0"/>
                        <a:t>jQuery</a:t>
                      </a:r>
                      <a:r>
                        <a:rPr lang="en-US" altLang="ko-KR" sz="1500" baseline="0" dirty="0" smtClean="0"/>
                        <a:t> – </a:t>
                      </a:r>
                      <a:r>
                        <a:rPr lang="ko-KR" altLang="en-US" sz="1500" baseline="0" dirty="0" smtClean="0"/>
                        <a:t>아코디언 </a:t>
                      </a:r>
                      <a:r>
                        <a:rPr lang="ko-KR" altLang="en-US" sz="1500" baseline="0" dirty="0" err="1" smtClean="0"/>
                        <a:t>메서드</a:t>
                      </a:r>
                      <a:r>
                        <a:rPr lang="ko-KR" altLang="en-US" sz="1500" baseline="0" smtClean="0"/>
                        <a:t> 사용</a:t>
                      </a:r>
                      <a:endParaRPr lang="en-US" altLang="ko-KR" sz="1500" baseline="0" smtClean="0"/>
                    </a:p>
                  </a:txBody>
                  <a:tcPr marL="74303" marR="74303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60" y="1470643"/>
            <a:ext cx="6604729" cy="46901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337079" y="1845733"/>
            <a:ext cx="6273800" cy="1422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Google Shape;173;g7c553259d1_0_81"/>
          <p:cNvSpPr/>
          <p:nvPr/>
        </p:nvSpPr>
        <p:spPr>
          <a:xfrm>
            <a:off x="57068" y="239463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37409" y="3344330"/>
            <a:ext cx="6273800" cy="254847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Google Shape;173;g7c553259d1_0_81"/>
          <p:cNvSpPr/>
          <p:nvPr/>
        </p:nvSpPr>
        <p:spPr>
          <a:xfrm>
            <a:off x="57068" y="4456265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21762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270253682"/>
              </p:ext>
            </p:extLst>
          </p:nvPr>
        </p:nvGraphicFramePr>
        <p:xfrm>
          <a:off x="106926" y="115759"/>
          <a:ext cx="3350831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7288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7794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ht_user_w_notice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사용자 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게시판</a:t>
                      </a:r>
                      <a:endParaRPr lang="ko-KR" altLang="en-US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공지사항</a:t>
                      </a: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756360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503757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23106174"/>
              </p:ext>
            </p:extLst>
          </p:nvPr>
        </p:nvGraphicFramePr>
        <p:xfrm>
          <a:off x="6914120" y="1289960"/>
          <a:ext cx="2869750" cy="404511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3</a:t>
                      </a:r>
                      <a:endParaRPr sz="1500" dirty="0"/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글 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10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개 단위로 페이지 </a:t>
                      </a: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네이션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구현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74303" marR="74303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aseline="0" dirty="0" smtClean="0"/>
                        <a:t>날짜는 </a:t>
                      </a:r>
                      <a:r>
                        <a:rPr lang="en-US" altLang="ko-KR" sz="1500" baseline="0" dirty="0" smtClean="0"/>
                        <a:t>– </a:t>
                      </a:r>
                      <a:r>
                        <a:rPr lang="en-US" altLang="ko-KR" sz="1500" baseline="0" dirty="0" err="1" smtClean="0"/>
                        <a:t>datepicker</a:t>
                      </a:r>
                      <a:endParaRPr lang="en-US" altLang="ko-KR" sz="1500" baseline="0" dirty="0" smtClean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aseline="0" dirty="0" smtClean="0"/>
                        <a:t>Dialog – </a:t>
                      </a:r>
                      <a:r>
                        <a:rPr lang="ko-KR" altLang="en-US" sz="1500" baseline="0" dirty="0" smtClean="0"/>
                        <a:t>등록 하는 창 불러올 때</a:t>
                      </a:r>
                      <a:endParaRPr lang="ko-KR" altLang="en-US" sz="1500" dirty="0" smtClean="0"/>
                    </a:p>
                  </a:txBody>
                  <a:tcPr marL="74303" marR="74303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24" y="1974013"/>
            <a:ext cx="6580639" cy="3851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Google Shape;173;g7c553259d1_0_81"/>
          <p:cNvSpPr/>
          <p:nvPr/>
        </p:nvSpPr>
        <p:spPr>
          <a:xfrm>
            <a:off x="52252" y="5400300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44289" y="5232400"/>
            <a:ext cx="6273800" cy="660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3486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2233538949"/>
              </p:ext>
            </p:extLst>
          </p:nvPr>
        </p:nvGraphicFramePr>
        <p:xfrm>
          <a:off x="106926" y="115759"/>
          <a:ext cx="3350831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7288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7794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ht_user_m_notice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사용자 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게시판</a:t>
                      </a:r>
                      <a:endParaRPr lang="ko-KR" altLang="en-US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공지사항</a:t>
                      </a: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756360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503757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285027553"/>
              </p:ext>
            </p:extLst>
          </p:nvPr>
        </p:nvGraphicFramePr>
        <p:xfrm>
          <a:off x="6914120" y="1289960"/>
          <a:ext cx="2869750" cy="387585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텍스트뷰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버튼을 이용한 검색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 기능을 포함한 화면 구현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Malgun Gothic"/>
                          <a:ea typeface="Malgun Gothic"/>
                        </a:rPr>
                        <a:t>리스트뷰를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 이용한 공지사항 목록 표시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74303" marR="74303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74303" marR="74303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9562" y="1235076"/>
            <a:ext cx="2897393" cy="541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Google Shape;173;g7c553259d1_0_81"/>
          <p:cNvSpPr/>
          <p:nvPr/>
        </p:nvSpPr>
        <p:spPr>
          <a:xfrm>
            <a:off x="1093791" y="2487765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444628" y="1769533"/>
            <a:ext cx="2941285" cy="13038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444627" y="3166534"/>
            <a:ext cx="2941285" cy="3530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Google Shape;173;g7c553259d1_0_81"/>
          <p:cNvSpPr/>
          <p:nvPr/>
        </p:nvSpPr>
        <p:spPr>
          <a:xfrm>
            <a:off x="1093791" y="4998131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843550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644132753"/>
              </p:ext>
            </p:extLst>
          </p:nvPr>
        </p:nvGraphicFramePr>
        <p:xfrm>
          <a:off x="106926" y="115759"/>
          <a:ext cx="3350831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7288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7794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ht_user_w_faq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사용자 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게시판</a:t>
                      </a:r>
                      <a:endParaRPr lang="ko-KR" altLang="en-US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FAQ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756360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503757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4093877623"/>
              </p:ext>
            </p:extLst>
          </p:nvPr>
        </p:nvGraphicFramePr>
        <p:xfrm>
          <a:off x="6914120" y="1289960"/>
          <a:ext cx="2869750" cy="433305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카테고리 선택 및 </a:t>
                      </a: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검색어를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입력하여 관련 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FAQ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검색 기능 구현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제목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클릭하면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summary, detail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태그 형식으로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FAQ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내용 표시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74303" marR="74303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74303" marR="74303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52" y="1614579"/>
            <a:ext cx="6728472" cy="44983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296136" y="2158998"/>
            <a:ext cx="6273800" cy="14054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3102504" y="1744133"/>
            <a:ext cx="598488" cy="3471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FAQ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Google Shape;173;g7c553259d1_0_81"/>
          <p:cNvSpPr/>
          <p:nvPr/>
        </p:nvSpPr>
        <p:spPr>
          <a:xfrm>
            <a:off x="13759" y="2699430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296136" y="3683003"/>
            <a:ext cx="6273800" cy="16933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Google Shape;173;g7c553259d1_0_81"/>
          <p:cNvSpPr/>
          <p:nvPr/>
        </p:nvSpPr>
        <p:spPr>
          <a:xfrm>
            <a:off x="13759" y="4367367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742921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2290517812"/>
              </p:ext>
            </p:extLst>
          </p:nvPr>
        </p:nvGraphicFramePr>
        <p:xfrm>
          <a:off x="106926" y="115759"/>
          <a:ext cx="3350831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7288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7794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ht_user_w_faq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사용자 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게시판</a:t>
                      </a:r>
                      <a:endParaRPr lang="ko-KR" altLang="en-US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FAQ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756360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503757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764155875"/>
              </p:ext>
            </p:extLst>
          </p:nvPr>
        </p:nvGraphicFramePr>
        <p:xfrm>
          <a:off x="6914120" y="1289960"/>
          <a:ext cx="2869750" cy="37737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3</a:t>
                      </a:r>
                      <a:endParaRPr sz="1500" dirty="0"/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글 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10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개 단위로 페이지 </a:t>
                      </a: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네이션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구현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74303" marR="74303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74303" marR="74303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34" y="1962150"/>
            <a:ext cx="6707188" cy="2689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Google Shape;173;g7c553259d1_0_81"/>
          <p:cNvSpPr/>
          <p:nvPr/>
        </p:nvSpPr>
        <p:spPr>
          <a:xfrm>
            <a:off x="55034" y="429963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47071" y="4131733"/>
            <a:ext cx="6273800" cy="660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0209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1926102683"/>
              </p:ext>
            </p:extLst>
          </p:nvPr>
        </p:nvGraphicFramePr>
        <p:xfrm>
          <a:off x="106926" y="115759"/>
          <a:ext cx="3350831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7288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7794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ht_user_m_faq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사용자 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게시판</a:t>
                      </a:r>
                      <a:endParaRPr lang="ko-KR" altLang="en-US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FAQ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756360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503757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955237281"/>
              </p:ext>
            </p:extLst>
          </p:nvPr>
        </p:nvGraphicFramePr>
        <p:xfrm>
          <a:off x="6914120" y="1289960"/>
          <a:ext cx="2869750" cy="410445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스피너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텍스트뷰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버튼을 이용한 검색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 기능을 포함한 화면 구현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Malgun Gothic"/>
                          <a:ea typeface="Malgun Gothic"/>
                        </a:rPr>
                        <a:t>리스트뷰를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 이용한 </a:t>
                      </a:r>
                      <a:r>
                        <a:rPr lang="en-US" altLang="ko-KR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FAQ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 목록 표시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74303" marR="74303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74303" marR="74303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8954" y="1220259"/>
            <a:ext cx="2941285" cy="547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Google Shape;173;g7c553259d1_0_81"/>
          <p:cNvSpPr/>
          <p:nvPr/>
        </p:nvSpPr>
        <p:spPr>
          <a:xfrm>
            <a:off x="1018118" y="2487765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368954" y="1769533"/>
            <a:ext cx="2941285" cy="17610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2567870" y="1279526"/>
            <a:ext cx="543454" cy="3884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FAQ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368953" y="3623731"/>
            <a:ext cx="2941285" cy="307340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Google Shape;173;g7c553259d1_0_81"/>
          <p:cNvSpPr/>
          <p:nvPr/>
        </p:nvSpPr>
        <p:spPr>
          <a:xfrm>
            <a:off x="1018118" y="4998131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8034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3554073130"/>
              </p:ext>
            </p:extLst>
          </p:nvPr>
        </p:nvGraphicFramePr>
        <p:xfrm>
          <a:off x="106926" y="115759"/>
          <a:ext cx="3350831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7288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7794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ht_user_w_qna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사용자 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게시판</a:t>
                      </a:r>
                      <a:endParaRPr lang="ko-KR" altLang="en-US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Q&amp;A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756360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503757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4285249499"/>
              </p:ext>
            </p:extLst>
          </p:nvPr>
        </p:nvGraphicFramePr>
        <p:xfrm>
          <a:off x="6914120" y="1289960"/>
          <a:ext cx="2869750" cy="501885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카테고리 선택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Q&amp;A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제목 입력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Q&amp;A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내용 입력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공개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or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비공개 구분 선택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하여 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Q&amp;A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등록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제목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클릭하면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summary, detail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태그 형식으로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Q&amp;A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내용 표시</a:t>
                      </a:r>
                      <a:endParaRPr lang="en-US" altLang="ko-KR" sz="1500" b="0" i="0" u="none" strike="noStrike" cap="none" baseline="0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비공개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Q&amp;A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의 경우 비공개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Malgun Gothic"/>
                          <a:ea typeface="Malgun Gothic"/>
                        </a:rPr>
                        <a:t>글입니다로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표시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74303" marR="74303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74303" marR="74303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073" y="1583265"/>
            <a:ext cx="6588424" cy="18630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3172008" y="1642533"/>
            <a:ext cx="598488" cy="3471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Q&amp;A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103" y="3113087"/>
            <a:ext cx="6403690" cy="11284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5579005" y="2624667"/>
            <a:ext cx="866775" cy="4884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2270130" y="2421467"/>
            <a:ext cx="591608" cy="203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제목 입력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290768" y="2767277"/>
            <a:ext cx="398994" cy="203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smtClean="0">
                <a:solidFill>
                  <a:schemeClr val="tx1"/>
                </a:solidFill>
              </a:rPr>
              <a:t>제목을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557214" y="3243065"/>
            <a:ext cx="591608" cy="203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smtClean="0">
                <a:solidFill>
                  <a:schemeClr val="tx1"/>
                </a:solidFill>
              </a:rPr>
              <a:t>내</a:t>
            </a:r>
            <a:r>
              <a:rPr lang="ko-KR" altLang="en-US" sz="800">
                <a:solidFill>
                  <a:schemeClr val="tx1"/>
                </a:solidFill>
              </a:rPr>
              <a:t>용</a:t>
            </a:r>
            <a:r>
              <a:rPr lang="ko-KR" altLang="en-US" sz="800" smtClean="0">
                <a:solidFill>
                  <a:schemeClr val="tx1"/>
                </a:solidFill>
              </a:rPr>
              <a:t> </a:t>
            </a:r>
            <a:r>
              <a:rPr lang="ko-KR" altLang="en-US" sz="800" dirty="0" smtClean="0">
                <a:solidFill>
                  <a:schemeClr val="tx1"/>
                </a:solidFill>
              </a:rPr>
              <a:t>입력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577852" y="3556663"/>
            <a:ext cx="419627" cy="1940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내용</a:t>
            </a:r>
            <a:r>
              <a:rPr lang="ko-KR" altLang="en-US" sz="800" dirty="0">
                <a:solidFill>
                  <a:schemeClr val="tx1"/>
                </a:solidFill>
              </a:rPr>
              <a:t>을</a:t>
            </a:r>
          </a:p>
        </p:txBody>
      </p:sp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60" y="4114570"/>
            <a:ext cx="6733135" cy="21592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Google Shape;173;g7c553259d1_0_81"/>
          <p:cNvSpPr/>
          <p:nvPr/>
        </p:nvSpPr>
        <p:spPr>
          <a:xfrm>
            <a:off x="36918" y="3053931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323627" y="2184404"/>
            <a:ext cx="6273800" cy="193016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Google Shape;173;g7c553259d1_0_81"/>
          <p:cNvSpPr/>
          <p:nvPr/>
        </p:nvSpPr>
        <p:spPr>
          <a:xfrm>
            <a:off x="36918" y="4933294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23627" y="4173838"/>
            <a:ext cx="6273800" cy="171896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2650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회색조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사용자 지정 1">
      <a:majorFont>
        <a:latin typeface="Calibri"/>
        <a:ea typeface="맑은 고딕"/>
        <a:cs typeface=""/>
      </a:majorFont>
      <a:minorFont>
        <a:latin typeface="Calibri Light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11459</TotalTime>
  <Words>6592</Words>
  <Application>Microsoft Office PowerPoint</Application>
  <PresentationFormat>A4 용지(210x297mm)</PresentationFormat>
  <Paragraphs>2734</Paragraphs>
  <Slides>114</Slides>
  <Notes>76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114</vt:i4>
      </vt:variant>
    </vt:vector>
  </HeadingPairs>
  <TitlesOfParts>
    <vt:vector size="124" baseType="lpstr">
      <vt:lpstr>굴림</vt:lpstr>
      <vt:lpstr>Arial</vt:lpstr>
      <vt:lpstr>나눔바른고딕 Light</vt:lpstr>
      <vt:lpstr>Calibri Light</vt:lpstr>
      <vt:lpstr>맑은 고딕</vt:lpstr>
      <vt:lpstr>Microsoft Yi Baiti</vt:lpstr>
      <vt:lpstr>Calibri</vt:lpstr>
      <vt:lpstr>굴림체</vt:lpstr>
      <vt:lpstr>KoPub돋움체 Medium</vt:lpstr>
      <vt:lpstr>Office 테마</vt:lpstr>
      <vt:lpstr>e – Zone </vt:lpstr>
      <vt:lpstr>목차</vt:lpstr>
      <vt:lpstr>주제 선정 이유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Add some text to the title slide</vt:lpstr>
      <vt:lpstr>THANK  YOU</vt:lpstr>
    </vt:vector>
  </TitlesOfParts>
  <Manager>Slide Members</Manager>
  <Company>YESFORM Co.,Ltd.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Members</dc:title>
  <dc:subject>Powerpoint Templates , Diagram, Chart, Google slides, Keynote</dc:subject>
  <dc:creator>Slide Members by HS.SEO</dc:creator>
  <cp:keywords>SlideMembers, ppt, PPT Templates, Presentation, Diagram, Chart, Yesform, Google slides, Keynote, Free Slides</cp:keywords>
  <dc:description>The copyright of this document is at Slide Members. Unauthorized copying may result in legal sanctions.</dc:description>
  <cp:lastModifiedBy>507-06</cp:lastModifiedBy>
  <cp:revision>9</cp:revision>
  <dcterms:created xsi:type="dcterms:W3CDTF">2010-02-01T08:03:16Z</dcterms:created>
  <dcterms:modified xsi:type="dcterms:W3CDTF">2020-04-02T04:29:30Z</dcterms:modified>
  <cp:category>www.slidemembers.com</cp:category>
</cp:coreProperties>
</file>